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256" r:id="rId2"/>
    <p:sldId id="257" r:id="rId3"/>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Oconnor" initials="KO" lastIdx="1" clrIdx="0">
    <p:extLst>
      <p:ext uri="{19B8F6BF-5375-455C-9EA6-DF929625EA0E}">
        <p15:presenceInfo xmlns:p15="http://schemas.microsoft.com/office/powerpoint/2012/main" userId="S-1-5-21-1554206993-2270710428-2988991324-3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B8E1E9"/>
    <a:srgbClr val="01BBCF"/>
    <a:srgbClr val="FFCCFF"/>
    <a:srgbClr val="1C90B1"/>
    <a:srgbClr val="FF33CC"/>
    <a:srgbClr val="99293E"/>
    <a:srgbClr val="E06C1E"/>
    <a:srgbClr val="1F2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8512" autoAdjust="0"/>
  </p:normalViewPr>
  <p:slideViewPr>
    <p:cSldViewPr snapToGrid="0" snapToObjects="1">
      <p:cViewPr>
        <p:scale>
          <a:sx n="50" d="100"/>
          <a:sy n="50" d="100"/>
        </p:scale>
        <p:origin x="1958"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28T10:59:18.535" idx="1">
    <p:pos x="-2840" y="112"/>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7F44B7A-0A01-4002-81D2-112874687222}" type="datetimeFigureOut">
              <a:rPr lang="en-GB" smtClean="0"/>
              <a:t>27/01/2025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CA7A77-B0CD-440D-8B70-6EA4923CCB3C}" type="slidenum">
              <a:rPr lang="en-GB" smtClean="0"/>
              <a:t>‹#›</a:t>
            </a:fld>
            <a:endParaRPr lang="en-GB"/>
          </a:p>
        </p:txBody>
      </p:sp>
    </p:spTree>
    <p:extLst>
      <p:ext uri="{BB962C8B-B14F-4D97-AF65-F5344CB8AC3E}">
        <p14:creationId xmlns:p14="http://schemas.microsoft.com/office/powerpoint/2010/main" val="3364284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88BD416-89B9-4C22-BCA4-9FF6CD315584}" type="datetimeFigureOut">
              <a:rPr lang="en-GB" smtClean="0"/>
              <a:t>27/01/2025</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48F6272-FB64-48A6-969C-6EA2C0CBF406}" type="slidenum">
              <a:rPr lang="en-GB" smtClean="0"/>
              <a:t>‹#›</a:t>
            </a:fld>
            <a:endParaRPr lang="en-GB"/>
          </a:p>
        </p:txBody>
      </p:sp>
    </p:spTree>
    <p:extLst>
      <p:ext uri="{BB962C8B-B14F-4D97-AF65-F5344CB8AC3E}">
        <p14:creationId xmlns:p14="http://schemas.microsoft.com/office/powerpoint/2010/main" val="283237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8F6272-FB64-48A6-969C-6EA2C0CBF406}" type="slidenum">
              <a:rPr lang="en-GB" smtClean="0"/>
              <a:t>1</a:t>
            </a:fld>
            <a:endParaRPr lang="en-GB"/>
          </a:p>
        </p:txBody>
      </p:sp>
    </p:spTree>
    <p:extLst>
      <p:ext uri="{BB962C8B-B14F-4D97-AF65-F5344CB8AC3E}">
        <p14:creationId xmlns:p14="http://schemas.microsoft.com/office/powerpoint/2010/main" val="51992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68607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0485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39038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03682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F84FB9-A476-EA44-A25D-347024D5706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22685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F84FB9-A476-EA44-A25D-347024D5706F}"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81288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F84FB9-A476-EA44-A25D-347024D5706F}"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6763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5F84FB9-A476-EA44-A25D-347024D5706F}"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4352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84FB9-A476-EA44-A25D-347024D5706F}"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32866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55301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25714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5F84FB9-A476-EA44-A25D-347024D5706F}" type="datetimeFigureOut">
              <a:rPr lang="en-US" smtClean="0"/>
              <a:t>1/27/2025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833CE4-A515-BC48-93EA-64783E8F6184}" type="slidenum">
              <a:rPr lang="en-US" smtClean="0"/>
              <a:t>‹#›</a:t>
            </a:fld>
            <a:endParaRPr lang="en-US"/>
          </a:p>
        </p:txBody>
      </p:sp>
    </p:spTree>
    <p:extLst>
      <p:ext uri="{BB962C8B-B14F-4D97-AF65-F5344CB8AC3E}">
        <p14:creationId xmlns:p14="http://schemas.microsoft.com/office/powerpoint/2010/main" val="208555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618701" y="8556"/>
            <a:ext cx="1417031" cy="646331"/>
          </a:xfrm>
          <a:prstGeom prst="rect">
            <a:avLst/>
          </a:prstGeom>
        </p:spPr>
        <p:txBody>
          <a:bodyPr wrap="square">
            <a:spAutoFit/>
          </a:bodyPr>
          <a:lstStyle/>
          <a:p>
            <a:pPr algn="r"/>
            <a:endParaRPr lang="en-US" dirty="0">
              <a:solidFill>
                <a:srgbClr val="1F2F57"/>
              </a:solidFill>
            </a:endParaRPr>
          </a:p>
          <a:p>
            <a:pPr algn="r"/>
            <a:r>
              <a:rPr lang="en-US" dirty="0">
                <a:solidFill>
                  <a:srgbClr val="1F2F57"/>
                </a:solidFill>
              </a:rPr>
              <a:t> 2025 </a:t>
            </a:r>
          </a:p>
        </p:txBody>
      </p:sp>
      <p:sp>
        <p:nvSpPr>
          <p:cNvPr id="5" name="Rectangle 4"/>
          <p:cNvSpPr/>
          <p:nvPr/>
        </p:nvSpPr>
        <p:spPr>
          <a:xfrm>
            <a:off x="-169426" y="529312"/>
            <a:ext cx="3468872" cy="1323439"/>
          </a:xfrm>
          <a:prstGeom prst="rect">
            <a:avLst/>
          </a:prstGeom>
        </p:spPr>
        <p:txBody>
          <a:bodyPr wrap="square">
            <a:spAutoFit/>
          </a:bodyPr>
          <a:lstStyle/>
          <a:p>
            <a:pPr algn="r"/>
            <a:r>
              <a:rPr lang="en-US" sz="3000" b="1" dirty="0">
                <a:solidFill>
                  <a:srgbClr val="1C90B1"/>
                </a:solidFill>
              </a:rPr>
              <a:t>   </a:t>
            </a:r>
            <a:r>
              <a:rPr lang="en-US" sz="5000" b="1" dirty="0">
                <a:solidFill>
                  <a:srgbClr val="7030A0"/>
                </a:solidFill>
              </a:rPr>
              <a:t>Attendance</a:t>
            </a:r>
          </a:p>
        </p:txBody>
      </p:sp>
      <p:sp>
        <p:nvSpPr>
          <p:cNvPr id="14" name="Rectangle 13"/>
          <p:cNvSpPr/>
          <p:nvPr/>
        </p:nvSpPr>
        <p:spPr>
          <a:xfrm>
            <a:off x="7171921" y="6143495"/>
            <a:ext cx="705151" cy="430887"/>
          </a:xfrm>
          <a:prstGeom prst="rect">
            <a:avLst/>
          </a:prstGeom>
        </p:spPr>
        <p:txBody>
          <a:bodyPr wrap="square">
            <a:spAutoFit/>
          </a:bodyPr>
          <a:lstStyle/>
          <a:p>
            <a:endParaRPr lang="en-US" sz="1100" dirty="0">
              <a:solidFill>
                <a:srgbClr val="1F2F57"/>
              </a:solidFill>
            </a:endParaRPr>
          </a:p>
          <a:p>
            <a:endParaRPr lang="en-US" sz="1100" dirty="0">
              <a:solidFill>
                <a:srgbClr val="1F2F57"/>
              </a:solidFill>
            </a:endParaRPr>
          </a:p>
        </p:txBody>
      </p:sp>
      <p:sp>
        <p:nvSpPr>
          <p:cNvPr id="23" name="Rectangle 22"/>
          <p:cNvSpPr/>
          <p:nvPr/>
        </p:nvSpPr>
        <p:spPr>
          <a:xfrm>
            <a:off x="3643330" y="-1319"/>
            <a:ext cx="1417031" cy="646331"/>
          </a:xfrm>
          <a:prstGeom prst="rect">
            <a:avLst/>
          </a:prstGeom>
        </p:spPr>
        <p:txBody>
          <a:bodyPr wrap="square">
            <a:spAutoFit/>
          </a:bodyPr>
          <a:lstStyle/>
          <a:p>
            <a:pPr algn="r"/>
            <a:endParaRPr lang="en-US" dirty="0">
              <a:solidFill>
                <a:srgbClr val="1F2F57"/>
              </a:solidFill>
            </a:endParaRPr>
          </a:p>
          <a:p>
            <a:pPr algn="r"/>
            <a:r>
              <a:rPr lang="en-US" dirty="0">
                <a:solidFill>
                  <a:srgbClr val="1F2F57"/>
                </a:solidFill>
              </a:rPr>
              <a:t>3rd </a:t>
            </a:r>
          </a:p>
        </p:txBody>
      </p:sp>
      <p:sp>
        <p:nvSpPr>
          <p:cNvPr id="19" name="Rectangle 18"/>
          <p:cNvSpPr/>
          <p:nvPr/>
        </p:nvSpPr>
        <p:spPr>
          <a:xfrm>
            <a:off x="-241224" y="1522105"/>
            <a:ext cx="3612468" cy="861774"/>
          </a:xfrm>
          <a:prstGeom prst="rect">
            <a:avLst/>
          </a:prstGeom>
        </p:spPr>
        <p:txBody>
          <a:bodyPr wrap="square">
            <a:spAutoFit/>
          </a:bodyPr>
          <a:lstStyle/>
          <a:p>
            <a:pPr algn="r"/>
            <a:r>
              <a:rPr lang="en-US" sz="5000" b="1" dirty="0">
                <a:solidFill>
                  <a:srgbClr val="7030A0"/>
                </a:solidFill>
              </a:rPr>
              <a:t>Newsletter</a:t>
            </a:r>
          </a:p>
        </p:txBody>
      </p:sp>
      <p:sp>
        <p:nvSpPr>
          <p:cNvPr id="17" name="TextBox 16"/>
          <p:cNvSpPr txBox="1"/>
          <p:nvPr/>
        </p:nvSpPr>
        <p:spPr>
          <a:xfrm>
            <a:off x="7268879" y="6307494"/>
            <a:ext cx="46972" cy="714746"/>
          </a:xfrm>
          <a:prstGeom prst="rect">
            <a:avLst/>
          </a:prstGeom>
          <a:noFill/>
        </p:spPr>
        <p:txBody>
          <a:bodyPr wrap="square" rtlCol="0">
            <a:spAutoFit/>
          </a:bodyPr>
          <a:lstStyle/>
          <a:p>
            <a:endParaRPr lang="en-GB" dirty="0"/>
          </a:p>
        </p:txBody>
      </p:sp>
      <p:pic>
        <p:nvPicPr>
          <p:cNvPr id="25"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69" y="5192272"/>
            <a:ext cx="560161" cy="3465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811" y="5192272"/>
            <a:ext cx="449698" cy="3423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3577" y="2204351"/>
            <a:ext cx="4308023" cy="615553"/>
          </a:xfrm>
          <a:prstGeom prst="rect">
            <a:avLst/>
          </a:prstGeom>
          <a:noFill/>
        </p:spPr>
        <p:txBody>
          <a:bodyPr wrap="square" rtlCol="0">
            <a:spAutoFit/>
          </a:bodyPr>
          <a:lstStyle/>
          <a:p>
            <a:r>
              <a:rPr lang="en-GB" dirty="0">
                <a:solidFill>
                  <a:srgbClr val="00B0F0"/>
                </a:solidFill>
                <a:latin typeface="Brush Script MT" panose="03060802040406070304" pitchFamily="66" charset="0"/>
              </a:rPr>
              <a:t>Welcome to our February attendance newsletter</a:t>
            </a:r>
          </a:p>
          <a:p>
            <a:endParaRPr lang="en-GB" sz="1600" dirty="0">
              <a:solidFill>
                <a:srgbClr val="00B0F0"/>
              </a:solidFill>
            </a:endParaRPr>
          </a:p>
        </p:txBody>
      </p:sp>
      <p:sp>
        <p:nvSpPr>
          <p:cNvPr id="12" name="Rectangle 11"/>
          <p:cNvSpPr/>
          <p:nvPr/>
        </p:nvSpPr>
        <p:spPr>
          <a:xfrm>
            <a:off x="333632" y="7836620"/>
            <a:ext cx="3778250" cy="2339102"/>
          </a:xfrm>
          <a:prstGeom prst="rect">
            <a:avLst/>
          </a:prstGeom>
        </p:spPr>
        <p:txBody>
          <a:bodyPr>
            <a:spAutoFit/>
          </a:bodyPr>
          <a:lstStyle/>
          <a:p>
            <a:r>
              <a:rPr lang="en-GB" sz="1400" dirty="0">
                <a:solidFill>
                  <a:srgbClr val="00B0F0"/>
                </a:solidFill>
              </a:rPr>
              <a:t>Illnesses children can come to school with……. </a:t>
            </a:r>
          </a:p>
          <a:p>
            <a:pPr marL="171450" indent="-171450">
              <a:buFont typeface="Arial" panose="020B0604020202020204" pitchFamily="34" charset="0"/>
              <a:buChar char="•"/>
            </a:pPr>
            <a:r>
              <a:rPr lang="en-GB" sz="1200" dirty="0">
                <a:solidFill>
                  <a:srgbClr val="00B0F0"/>
                </a:solidFill>
              </a:rPr>
              <a:t>Coughs/Colds </a:t>
            </a:r>
          </a:p>
          <a:p>
            <a:pPr marL="171450" indent="-171450">
              <a:buFont typeface="Arial" panose="020B0604020202020204" pitchFamily="34" charset="0"/>
              <a:buChar char="•"/>
            </a:pPr>
            <a:r>
              <a:rPr lang="en-GB" sz="1200" dirty="0">
                <a:solidFill>
                  <a:srgbClr val="00B0F0"/>
                </a:solidFill>
              </a:rPr>
              <a:t>Head ache </a:t>
            </a:r>
          </a:p>
          <a:p>
            <a:pPr marL="171450" indent="-171450">
              <a:buFont typeface="Arial" panose="020B0604020202020204" pitchFamily="34" charset="0"/>
              <a:buChar char="•"/>
            </a:pPr>
            <a:r>
              <a:rPr lang="en-GB" sz="1200" dirty="0">
                <a:solidFill>
                  <a:srgbClr val="00B0F0"/>
                </a:solidFill>
              </a:rPr>
              <a:t>Tummy ache</a:t>
            </a:r>
          </a:p>
          <a:p>
            <a:pPr marL="171450" indent="-171450">
              <a:buFont typeface="Arial" panose="020B0604020202020204" pitchFamily="34" charset="0"/>
              <a:buChar char="•"/>
            </a:pPr>
            <a:r>
              <a:rPr lang="en-GB" sz="1200" dirty="0">
                <a:solidFill>
                  <a:srgbClr val="00B0F0"/>
                </a:solidFill>
              </a:rPr>
              <a:t>Diarrhoea if it is not connected to a tummy upset </a:t>
            </a:r>
          </a:p>
          <a:p>
            <a:pPr marL="171450" indent="-171450">
              <a:buFont typeface="Arial" panose="020B0604020202020204" pitchFamily="34" charset="0"/>
              <a:buChar char="•"/>
            </a:pPr>
            <a:r>
              <a:rPr lang="en-GB" sz="1200" dirty="0">
                <a:solidFill>
                  <a:srgbClr val="00B0F0"/>
                </a:solidFill>
              </a:rPr>
              <a:t>Hand, foot &amp; mouth</a:t>
            </a:r>
          </a:p>
          <a:p>
            <a:pPr marL="171450" indent="-171450">
              <a:buFont typeface="Arial" panose="020B0604020202020204" pitchFamily="34" charset="0"/>
              <a:buChar char="•"/>
            </a:pPr>
            <a:r>
              <a:rPr lang="en-GB" sz="1200" dirty="0">
                <a:solidFill>
                  <a:srgbClr val="00B0F0"/>
                </a:solidFill>
              </a:rPr>
              <a:t>Respiratory infections</a:t>
            </a:r>
          </a:p>
          <a:p>
            <a:pPr marL="171450" indent="-171450">
              <a:buFont typeface="Arial" panose="020B0604020202020204" pitchFamily="34" charset="0"/>
              <a:buChar char="•"/>
            </a:pPr>
            <a:r>
              <a:rPr lang="en-GB" sz="1200" dirty="0">
                <a:solidFill>
                  <a:srgbClr val="00B0F0"/>
                </a:solidFill>
              </a:rPr>
              <a:t>Cold sores</a:t>
            </a:r>
          </a:p>
          <a:p>
            <a:pPr marL="171450" indent="-171450">
              <a:buFont typeface="Arial" panose="020B0604020202020204" pitchFamily="34" charset="0"/>
              <a:buChar char="•"/>
            </a:pPr>
            <a:r>
              <a:rPr lang="en-GB" sz="1200" dirty="0">
                <a:solidFill>
                  <a:srgbClr val="00B0F0"/>
                </a:solidFill>
              </a:rPr>
              <a:t>Sore throat</a:t>
            </a:r>
          </a:p>
          <a:p>
            <a:endParaRPr lang="en-GB" sz="1200" dirty="0">
              <a:solidFill>
                <a:srgbClr val="00B0F0"/>
              </a:solidFill>
            </a:endParaRPr>
          </a:p>
          <a:p>
            <a:r>
              <a:rPr lang="en-GB" sz="1200" dirty="0">
                <a:solidFill>
                  <a:srgbClr val="00B0F0"/>
                </a:solidFill>
              </a:rPr>
              <a:t>Please note lack of sleep is not a reason to be absent from school and this will not be authorised.</a:t>
            </a:r>
          </a:p>
        </p:txBody>
      </p:sp>
      <p:sp>
        <p:nvSpPr>
          <p:cNvPr id="15" name="TextBox 14"/>
          <p:cNvSpPr txBox="1"/>
          <p:nvPr/>
        </p:nvSpPr>
        <p:spPr>
          <a:xfrm>
            <a:off x="397408" y="5112632"/>
            <a:ext cx="6726034" cy="2462213"/>
          </a:xfrm>
          <a:prstGeom prst="rect">
            <a:avLst/>
          </a:prstGeom>
          <a:noFill/>
          <a:ln w="57150">
            <a:solidFill>
              <a:srgbClr val="B8E1E9"/>
            </a:solidFill>
          </a:ln>
        </p:spPr>
        <p:txBody>
          <a:bodyPr wrap="square" rtlCol="0">
            <a:spAutoFit/>
          </a:bodyPr>
          <a:lstStyle/>
          <a:p>
            <a:pPr algn="ctr"/>
            <a:r>
              <a:rPr lang="en-GB" sz="1400" b="1" dirty="0">
                <a:solidFill>
                  <a:srgbClr val="7030A0"/>
                </a:solidFill>
              </a:rPr>
              <a:t>Punctuality Matters….</a:t>
            </a:r>
          </a:p>
          <a:p>
            <a:pPr algn="ctr"/>
            <a:endParaRPr lang="en-GB" sz="1400" b="1" dirty="0">
              <a:solidFill>
                <a:srgbClr val="7030A0"/>
              </a:solidFill>
            </a:endParaRPr>
          </a:p>
          <a:p>
            <a:pPr algn="ctr"/>
            <a:r>
              <a:rPr lang="en-GB" sz="1400" b="1" dirty="0">
                <a:solidFill>
                  <a:srgbClr val="7030A0"/>
                </a:solidFill>
              </a:rPr>
              <a:t> </a:t>
            </a:r>
            <a:r>
              <a:rPr lang="en-GB" sz="1400" dirty="0">
                <a:solidFill>
                  <a:schemeClr val="accent1"/>
                </a:solidFill>
              </a:rPr>
              <a:t>The School start time is 8.45am, late marks are not permitted! Did you know children can come in to school at 8.30am? If you arrive after 8.45am your child will get a late mark.</a:t>
            </a:r>
            <a:r>
              <a:rPr lang="en-GB" sz="1400" b="1" dirty="0">
                <a:solidFill>
                  <a:schemeClr val="accent1"/>
                </a:solidFill>
              </a:rPr>
              <a:t> </a:t>
            </a:r>
          </a:p>
          <a:p>
            <a:pPr algn="ctr"/>
            <a:r>
              <a:rPr lang="en-GB" sz="1400" b="1" dirty="0">
                <a:solidFill>
                  <a:schemeClr val="accent1"/>
                </a:solidFill>
              </a:rPr>
              <a:t>Any lateness after 8.55am will be </a:t>
            </a:r>
            <a:r>
              <a:rPr lang="en-GB" sz="1400" b="1" u="sng" dirty="0">
                <a:solidFill>
                  <a:schemeClr val="accent1"/>
                </a:solidFill>
              </a:rPr>
              <a:t>unauthorised. </a:t>
            </a:r>
          </a:p>
          <a:p>
            <a:pPr algn="ctr"/>
            <a:r>
              <a:rPr lang="en-GB" sz="1400" b="1" u="sng" dirty="0">
                <a:solidFill>
                  <a:schemeClr val="accent1"/>
                </a:solidFill>
              </a:rPr>
              <a:t>Did you know unauthorised late marks can lead to a Penalty Notice!</a:t>
            </a:r>
          </a:p>
          <a:p>
            <a:pPr algn="ctr"/>
            <a:endParaRPr lang="en-GB" sz="1400" b="1" u="sng" dirty="0">
              <a:solidFill>
                <a:srgbClr val="00B0F0"/>
              </a:solidFill>
            </a:endParaRPr>
          </a:p>
          <a:p>
            <a:pPr algn="ctr"/>
            <a:r>
              <a:rPr lang="en-GB" sz="1400" dirty="0">
                <a:solidFill>
                  <a:schemeClr val="accent1"/>
                </a:solidFill>
              </a:rPr>
              <a:t>Small changes can make a big difference! Why not pack your child’s bag or lunchbox the night before? Set the alarm clock ten minutes earlier? These small changes can help everyone to be ready to leave home in good time, arrive at school punctually and be ready for the day ahead. </a:t>
            </a:r>
            <a:endParaRPr lang="en-GB" sz="1400" b="1" u="sng" dirty="0">
              <a:solidFill>
                <a:schemeClr val="accent1"/>
              </a:solidFill>
            </a:endParaRPr>
          </a:p>
        </p:txBody>
      </p:sp>
      <p:sp>
        <p:nvSpPr>
          <p:cNvPr id="16" name="TextBox 15"/>
          <p:cNvSpPr txBox="1"/>
          <p:nvPr/>
        </p:nvSpPr>
        <p:spPr>
          <a:xfrm>
            <a:off x="4287136" y="1204341"/>
            <a:ext cx="2917034" cy="3831818"/>
          </a:xfrm>
          <a:prstGeom prst="rect">
            <a:avLst/>
          </a:prstGeom>
          <a:noFill/>
          <a:ln>
            <a:solidFill>
              <a:srgbClr val="FFFFFF"/>
            </a:solidFill>
            <a:prstDash val="sysDash"/>
          </a:ln>
        </p:spPr>
        <p:txBody>
          <a:bodyPr wrap="square" rtlCol="0">
            <a:spAutoFit/>
          </a:bodyPr>
          <a:lstStyle/>
          <a:p>
            <a:pPr algn="ctr"/>
            <a:r>
              <a:rPr lang="en-GB" sz="1400" b="1" u="sng" dirty="0"/>
              <a:t>Holidays during term time</a:t>
            </a:r>
          </a:p>
          <a:p>
            <a:pPr algn="ctr"/>
            <a:endParaRPr lang="en-GB" sz="1400" dirty="0"/>
          </a:p>
          <a:p>
            <a:pPr algn="ctr"/>
            <a:r>
              <a:rPr lang="en-GB" sz="1200" dirty="0">
                <a:solidFill>
                  <a:srgbClr val="0070C0"/>
                </a:solidFill>
              </a:rPr>
              <a:t>Term time holidays are not permitted.</a:t>
            </a:r>
          </a:p>
          <a:p>
            <a:pPr algn="ctr"/>
            <a:endParaRPr lang="en-GB" sz="1200" dirty="0">
              <a:solidFill>
                <a:srgbClr val="0070C0"/>
              </a:solidFill>
            </a:endParaRPr>
          </a:p>
          <a:p>
            <a:pPr algn="ctr"/>
            <a:r>
              <a:rPr lang="en-GB" sz="1200" dirty="0">
                <a:solidFill>
                  <a:srgbClr val="0070C0"/>
                </a:solidFill>
              </a:rPr>
              <a:t>The first time a referral is made for a Penalty Notice for term time leave or irregular attendance, the amount would be £160 per parent per child if paid within 28 days, reduced to £80 per parent per child if paid within 21 days. </a:t>
            </a:r>
          </a:p>
          <a:p>
            <a:pPr algn="ctr"/>
            <a:r>
              <a:rPr lang="en-GB" sz="1200" dirty="0">
                <a:solidFill>
                  <a:srgbClr val="0070C0"/>
                </a:solidFill>
              </a:rPr>
              <a:t>The second time a referral is made for a Penalty Notice, the amount would be £160 per parent per child, with no provision for reduction. </a:t>
            </a:r>
          </a:p>
          <a:p>
            <a:pPr algn="ctr"/>
            <a:r>
              <a:rPr lang="en-GB" sz="1200" dirty="0">
                <a:solidFill>
                  <a:srgbClr val="0070C0"/>
                </a:solidFill>
              </a:rPr>
              <a:t>The third time a referral is made for a Penalty Notice for term time leave or irregular attendance, a Penalty Notice will not be issued and the case presented straight to Magistrates’ Court.</a:t>
            </a:r>
          </a:p>
          <a:p>
            <a:endParaRPr lang="en-GB" sz="1100" dirty="0">
              <a:solidFill>
                <a:srgbClr val="0070C0"/>
              </a:solidFill>
            </a:endParaRPr>
          </a:p>
        </p:txBody>
      </p:sp>
      <p:sp>
        <p:nvSpPr>
          <p:cNvPr id="18" name="Rectangle 17"/>
          <p:cNvSpPr/>
          <p:nvPr/>
        </p:nvSpPr>
        <p:spPr>
          <a:xfrm>
            <a:off x="293577" y="2534997"/>
            <a:ext cx="3778250" cy="2462213"/>
          </a:xfrm>
          <a:prstGeom prst="rect">
            <a:avLst/>
          </a:prstGeom>
        </p:spPr>
        <p:txBody>
          <a:bodyPr>
            <a:spAutoFit/>
          </a:bodyPr>
          <a:lstStyle/>
          <a:p>
            <a:r>
              <a:rPr lang="en-GB" sz="1400" dirty="0"/>
              <a:t>The aim of our newsletter is to promote the importance of attendance across the school community. It is really important that we continue to work together to do all we can to prioritise the children’s attendance at school so that they can enjoy their learning and socialising with their peers.</a:t>
            </a:r>
          </a:p>
          <a:p>
            <a:r>
              <a:rPr lang="en-GB" sz="1400" dirty="0"/>
              <a:t>Statistics show that pupils with good attendance have higher attainment in school and studies show that children with attendance above 96% make better progress socially and academically. </a:t>
            </a:r>
          </a:p>
        </p:txBody>
      </p:sp>
      <p:sp>
        <p:nvSpPr>
          <p:cNvPr id="20" name="TextBox 19"/>
          <p:cNvSpPr txBox="1"/>
          <p:nvPr/>
        </p:nvSpPr>
        <p:spPr>
          <a:xfrm>
            <a:off x="4071827" y="7786249"/>
            <a:ext cx="3051615" cy="2616101"/>
          </a:xfrm>
          <a:prstGeom prst="rect">
            <a:avLst/>
          </a:prstGeom>
          <a:noFill/>
          <a:ln w="28575">
            <a:solidFill>
              <a:schemeClr val="bg2">
                <a:lumMod val="50000"/>
              </a:schemeClr>
            </a:solidFill>
            <a:prstDash val="sysDot"/>
          </a:ln>
        </p:spPr>
        <p:txBody>
          <a:bodyPr wrap="square" rtlCol="0">
            <a:spAutoFit/>
          </a:bodyPr>
          <a:lstStyle/>
          <a:p>
            <a:r>
              <a:rPr lang="en-GB" sz="1400" b="1" u="sng" dirty="0">
                <a:solidFill>
                  <a:srgbClr val="0000FF"/>
                </a:solidFill>
                <a:latin typeface="Bradley Hand ITC" panose="03070402050302030203" pitchFamily="66" charset="0"/>
              </a:rPr>
              <a:t>Monitoring attendance</a:t>
            </a:r>
          </a:p>
          <a:p>
            <a:endParaRPr lang="en-GB" sz="1400" dirty="0">
              <a:solidFill>
                <a:srgbClr val="0000FF"/>
              </a:solidFill>
            </a:endParaRPr>
          </a:p>
          <a:p>
            <a:r>
              <a:rPr lang="en-GB" sz="1400" dirty="0">
                <a:solidFill>
                  <a:srgbClr val="0000FF"/>
                </a:solidFill>
              </a:rPr>
              <a:t>Did you know….</a:t>
            </a:r>
          </a:p>
          <a:p>
            <a:endParaRPr lang="en-GB" sz="1400" dirty="0">
              <a:solidFill>
                <a:srgbClr val="0000FF"/>
              </a:solidFill>
            </a:endParaRPr>
          </a:p>
          <a:p>
            <a:r>
              <a:rPr lang="en-GB" sz="1200" dirty="0">
                <a:solidFill>
                  <a:srgbClr val="0000FF"/>
                </a:solidFill>
              </a:rPr>
              <a:t>Letters are issued to any parents/carers who’s children’s attendance has dropped below 96% whether this is due to absences or late marks. If your child’s attendance continues to decline you may be invited to an attendance meeting where your child may be placed on an attendance improvement plan with the possibility of then being referred to the Education Welfare Service. </a:t>
            </a:r>
          </a:p>
        </p:txBody>
      </p:sp>
      <p:pic>
        <p:nvPicPr>
          <p:cNvPr id="21" name="Picture 20">
            <a:extLst>
              <a:ext uri="{FF2B5EF4-FFF2-40B4-BE49-F238E27FC236}">
                <a16:creationId xmlns:a16="http://schemas.microsoft.com/office/drawing/2014/main" id="{2E552911-65C7-4E64-9D29-B983881CDA8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711" y="69292"/>
            <a:ext cx="3133689" cy="988695"/>
          </a:xfrm>
          <a:prstGeom prst="rect">
            <a:avLst/>
          </a:prstGeom>
          <a:noFill/>
        </p:spPr>
      </p:pic>
      <p:pic>
        <p:nvPicPr>
          <p:cNvPr id="2" name="Picture 1">
            <a:extLst>
              <a:ext uri="{FF2B5EF4-FFF2-40B4-BE49-F238E27FC236}">
                <a16:creationId xmlns:a16="http://schemas.microsoft.com/office/drawing/2014/main" id="{33226A2A-E389-4235-8EC7-C4A337738F7D}"/>
              </a:ext>
            </a:extLst>
          </p:cNvPr>
          <p:cNvPicPr>
            <a:picLocks noChangeAspect="1"/>
          </p:cNvPicPr>
          <p:nvPr/>
        </p:nvPicPr>
        <p:blipFill>
          <a:blip r:embed="rId5"/>
          <a:stretch>
            <a:fillRect/>
          </a:stretch>
        </p:blipFill>
        <p:spPr>
          <a:xfrm>
            <a:off x="5070356" y="319659"/>
            <a:ext cx="1350593" cy="377322"/>
          </a:xfrm>
          <a:prstGeom prst="rect">
            <a:avLst/>
          </a:prstGeom>
        </p:spPr>
      </p:pic>
    </p:spTree>
    <p:extLst>
      <p:ext uri="{BB962C8B-B14F-4D97-AF65-F5344CB8AC3E}">
        <p14:creationId xmlns:p14="http://schemas.microsoft.com/office/powerpoint/2010/main" val="166557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9" name="Straight Connector 48"/>
          <p:cNvCxnSpPr/>
          <p:nvPr/>
        </p:nvCxnSpPr>
        <p:spPr>
          <a:xfrm>
            <a:off x="8207642" y="12125938"/>
            <a:ext cx="2375859" cy="0"/>
          </a:xfrm>
          <a:prstGeom prst="line">
            <a:avLst/>
          </a:prstGeom>
          <a:ln w="6350">
            <a:solidFill>
              <a:srgbClr val="1C90B1"/>
            </a:solidFill>
          </a:ln>
        </p:spPr>
        <p:style>
          <a:lnRef idx="1">
            <a:schemeClr val="accent1"/>
          </a:lnRef>
          <a:fillRef idx="0">
            <a:schemeClr val="accent1"/>
          </a:fillRef>
          <a:effectRef idx="0">
            <a:schemeClr val="accent1"/>
          </a:effectRef>
          <a:fontRef idx="minor">
            <a:schemeClr val="tx1"/>
          </a:fontRef>
        </p:style>
      </p:cxnSp>
      <p:sp>
        <p:nvSpPr>
          <p:cNvPr id="12" name="6-Point Star 11"/>
          <p:cNvSpPr/>
          <p:nvPr/>
        </p:nvSpPr>
        <p:spPr>
          <a:xfrm>
            <a:off x="2796147" y="322489"/>
            <a:ext cx="4367032" cy="4516306"/>
          </a:xfrm>
          <a:prstGeom prst="star6">
            <a:avLst/>
          </a:prstGeom>
          <a:solidFill>
            <a:srgbClr val="FFFF00"/>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333333"/>
                </a:solidFill>
                <a:latin typeface="Muli"/>
              </a:rPr>
              <a:t>THERE ARE TERMLY CERTIFICATES FOR ALL CHILDREN WHO ACHIEVE 100% ATTENDANCE EACH TERM. CHILDREN WHO ACHIEVE 100% AT THE END OF THE SCHOOL YEAR WILL RECEIVE A PRIZE!!!</a:t>
            </a:r>
          </a:p>
        </p:txBody>
      </p:sp>
      <p:pic>
        <p:nvPicPr>
          <p:cNvPr id="2054"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344" y="9246871"/>
            <a:ext cx="1868638" cy="14449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95231" y="10076329"/>
            <a:ext cx="2232544" cy="523220"/>
          </a:xfrm>
          <a:prstGeom prst="rect">
            <a:avLst/>
          </a:prstGeom>
          <a:noFill/>
        </p:spPr>
        <p:txBody>
          <a:bodyPr wrap="square" rtlCol="0">
            <a:spAutoFit/>
          </a:bodyPr>
          <a:lstStyle/>
          <a:p>
            <a:pPr algn="ctr"/>
            <a:r>
              <a:rPr lang="en-GB" sz="1400" b="1" dirty="0">
                <a:solidFill>
                  <a:schemeClr val="accent1"/>
                </a:solidFill>
              </a:rPr>
              <a:t>Our School attendance target is 96%</a:t>
            </a:r>
          </a:p>
        </p:txBody>
      </p:sp>
      <p:sp>
        <p:nvSpPr>
          <p:cNvPr id="15" name="TextBox 14"/>
          <p:cNvSpPr txBox="1"/>
          <p:nvPr/>
        </p:nvSpPr>
        <p:spPr>
          <a:xfrm>
            <a:off x="503841" y="322489"/>
            <a:ext cx="1588658" cy="5078313"/>
          </a:xfrm>
          <a:prstGeom prst="rect">
            <a:avLst/>
          </a:prstGeom>
          <a:noFill/>
          <a:ln w="28575">
            <a:solidFill>
              <a:srgbClr val="00B0F0"/>
            </a:solidFill>
            <a:prstDash val="lgDashDotDot"/>
          </a:ln>
        </p:spPr>
        <p:txBody>
          <a:bodyPr wrap="square" rtlCol="0">
            <a:spAutoFit/>
          </a:bodyPr>
          <a:lstStyle/>
          <a:p>
            <a:pPr algn="ctr"/>
            <a:r>
              <a:rPr lang="en-GB" sz="1200" b="1" dirty="0">
                <a:solidFill>
                  <a:srgbClr val="00B0F0"/>
                </a:solidFill>
              </a:rPr>
              <a:t>CLASS PERCENTAGES</a:t>
            </a:r>
          </a:p>
          <a:p>
            <a:endParaRPr lang="en-GB" sz="1200" dirty="0"/>
          </a:p>
          <a:p>
            <a:r>
              <a:rPr lang="en-GB" sz="1200" b="1" dirty="0">
                <a:solidFill>
                  <a:srgbClr val="FF0000"/>
                </a:solidFill>
              </a:rPr>
              <a:t>F2B               95.8%</a:t>
            </a:r>
          </a:p>
          <a:p>
            <a:endParaRPr lang="en-GB" sz="1200" b="1" dirty="0">
              <a:solidFill>
                <a:srgbClr val="FF0000"/>
              </a:solidFill>
            </a:endParaRPr>
          </a:p>
          <a:p>
            <a:r>
              <a:rPr lang="en-GB" sz="1200" b="1" dirty="0">
                <a:solidFill>
                  <a:srgbClr val="FF0000"/>
                </a:solidFill>
              </a:rPr>
              <a:t>F2G               91.4%</a:t>
            </a:r>
          </a:p>
          <a:p>
            <a:endParaRPr lang="en-GB" sz="1200" b="1" dirty="0">
              <a:solidFill>
                <a:srgbClr val="FF0000"/>
              </a:solidFill>
            </a:endParaRPr>
          </a:p>
          <a:p>
            <a:r>
              <a:rPr lang="en-GB" sz="1200" b="1" dirty="0">
                <a:solidFill>
                  <a:srgbClr val="FF0000"/>
                </a:solidFill>
              </a:rPr>
              <a:t>1/2M            96%</a:t>
            </a:r>
          </a:p>
          <a:p>
            <a:endParaRPr lang="en-GB" sz="1200" b="1" dirty="0">
              <a:solidFill>
                <a:srgbClr val="FF0000"/>
              </a:solidFill>
            </a:endParaRPr>
          </a:p>
          <a:p>
            <a:r>
              <a:rPr lang="en-GB" sz="1200" b="1" dirty="0">
                <a:solidFill>
                  <a:srgbClr val="FF0000"/>
                </a:solidFill>
              </a:rPr>
              <a:t>1T                 89.9%</a:t>
            </a:r>
          </a:p>
          <a:p>
            <a:endParaRPr lang="en-GB" sz="1200" b="1" dirty="0">
              <a:solidFill>
                <a:srgbClr val="FF0000"/>
              </a:solidFill>
            </a:endParaRPr>
          </a:p>
          <a:p>
            <a:r>
              <a:rPr lang="en-GB" sz="1200" b="1" dirty="0">
                <a:solidFill>
                  <a:srgbClr val="FF0000"/>
                </a:solidFill>
              </a:rPr>
              <a:t>2G                 94.9%</a:t>
            </a:r>
          </a:p>
          <a:p>
            <a:r>
              <a:rPr lang="en-GB" sz="1200" b="1" dirty="0">
                <a:solidFill>
                  <a:srgbClr val="FF0000"/>
                </a:solidFill>
              </a:rPr>
              <a:t>   </a:t>
            </a:r>
          </a:p>
          <a:p>
            <a:r>
              <a:rPr lang="en-GB" sz="1200" b="1" dirty="0">
                <a:solidFill>
                  <a:srgbClr val="FF0000"/>
                </a:solidFill>
              </a:rPr>
              <a:t>3H                 96.4%</a:t>
            </a:r>
          </a:p>
          <a:p>
            <a:endParaRPr lang="en-GB" sz="1200" b="1" dirty="0">
              <a:solidFill>
                <a:srgbClr val="FF0000"/>
              </a:solidFill>
            </a:endParaRPr>
          </a:p>
          <a:p>
            <a:r>
              <a:rPr lang="en-GB" sz="1200" b="1" dirty="0">
                <a:solidFill>
                  <a:srgbClr val="FF0000"/>
                </a:solidFill>
              </a:rPr>
              <a:t>3P                 95.5%</a:t>
            </a:r>
          </a:p>
          <a:p>
            <a:endParaRPr lang="en-GB" sz="1200" b="1" dirty="0">
              <a:solidFill>
                <a:srgbClr val="FF0000"/>
              </a:solidFill>
            </a:endParaRPr>
          </a:p>
          <a:p>
            <a:r>
              <a:rPr lang="en-GB" sz="1200" b="1" dirty="0">
                <a:solidFill>
                  <a:srgbClr val="FF0000"/>
                </a:solidFill>
              </a:rPr>
              <a:t>4P                 95.3%</a:t>
            </a:r>
          </a:p>
          <a:p>
            <a:endParaRPr lang="en-GB" sz="1200" b="1" dirty="0">
              <a:solidFill>
                <a:srgbClr val="FF0000"/>
              </a:solidFill>
            </a:endParaRPr>
          </a:p>
          <a:p>
            <a:r>
              <a:rPr lang="en-GB" sz="1200" b="1" dirty="0">
                <a:solidFill>
                  <a:srgbClr val="FF0000"/>
                </a:solidFill>
              </a:rPr>
              <a:t>4R                 96.3%</a:t>
            </a:r>
          </a:p>
          <a:p>
            <a:endParaRPr lang="en-GB" sz="1200" b="1" dirty="0">
              <a:solidFill>
                <a:srgbClr val="FF0000"/>
              </a:solidFill>
            </a:endParaRPr>
          </a:p>
          <a:p>
            <a:r>
              <a:rPr lang="en-GB" sz="1200" b="1" dirty="0">
                <a:solidFill>
                  <a:srgbClr val="FF0000"/>
                </a:solidFill>
              </a:rPr>
              <a:t>5C                 95.8%</a:t>
            </a:r>
          </a:p>
          <a:p>
            <a:endParaRPr lang="en-GB" sz="1200" b="1" dirty="0">
              <a:solidFill>
                <a:srgbClr val="FF0000"/>
              </a:solidFill>
            </a:endParaRPr>
          </a:p>
          <a:p>
            <a:r>
              <a:rPr lang="en-GB" sz="1200" b="1" dirty="0">
                <a:solidFill>
                  <a:srgbClr val="FF0000"/>
                </a:solidFill>
              </a:rPr>
              <a:t>5F                 97.1%</a:t>
            </a:r>
          </a:p>
          <a:p>
            <a:r>
              <a:rPr lang="en-GB" sz="1200" b="1" dirty="0">
                <a:solidFill>
                  <a:srgbClr val="FF0000"/>
                </a:solidFill>
              </a:rPr>
              <a:t>         </a:t>
            </a:r>
          </a:p>
          <a:p>
            <a:r>
              <a:rPr lang="en-GB" sz="1200" b="1" dirty="0">
                <a:solidFill>
                  <a:srgbClr val="FF0000"/>
                </a:solidFill>
              </a:rPr>
              <a:t>6A                95.2%</a:t>
            </a:r>
          </a:p>
          <a:p>
            <a:endParaRPr lang="en-GB" sz="1200" b="1" dirty="0">
              <a:solidFill>
                <a:srgbClr val="FF0000"/>
              </a:solidFill>
            </a:endParaRPr>
          </a:p>
          <a:p>
            <a:r>
              <a:rPr lang="en-GB" sz="1200" b="1" dirty="0">
                <a:solidFill>
                  <a:srgbClr val="FF0000"/>
                </a:solidFill>
              </a:rPr>
              <a:t>6C                96.6%</a:t>
            </a:r>
          </a:p>
        </p:txBody>
      </p:sp>
      <p:pic>
        <p:nvPicPr>
          <p:cNvPr id="2060" name="Picture 1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764" y="687730"/>
            <a:ext cx="337774" cy="31035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450" y="419057"/>
            <a:ext cx="283463" cy="283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44839" y="2351115"/>
            <a:ext cx="351308" cy="283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5231" y="9677358"/>
            <a:ext cx="3778250" cy="707886"/>
          </a:xfrm>
          <a:prstGeom prst="rect">
            <a:avLst/>
          </a:prstGeom>
        </p:spPr>
        <p:txBody>
          <a:bodyPr>
            <a:spAutoFit/>
          </a:bodyPr>
          <a:lstStyle/>
          <a:p>
            <a:pPr algn="ctr"/>
            <a:r>
              <a:rPr lang="en-GB" sz="1000" b="1" dirty="0">
                <a:solidFill>
                  <a:srgbClr val="FF0000"/>
                </a:solidFill>
                <a:latin typeface="Kristen ITC" panose="03050502040202030202" pitchFamily="66" charset="0"/>
              </a:rPr>
              <a:t>Please continue to ensure your child is in school everyday and on time, by working together the children can have the very best start in life. </a:t>
            </a:r>
          </a:p>
          <a:p>
            <a:pPr algn="ctr"/>
            <a:r>
              <a:rPr lang="en-GB" sz="1000" b="1" dirty="0">
                <a:solidFill>
                  <a:srgbClr val="FF0000"/>
                </a:solidFill>
                <a:latin typeface="Kristen ITC" panose="03050502040202030202" pitchFamily="66" charset="0"/>
              </a:rPr>
              <a:t>Thank you for your ongoing support.  </a:t>
            </a:r>
          </a:p>
        </p:txBody>
      </p:sp>
      <p:pic>
        <p:nvPicPr>
          <p:cNvPr id="21"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820" y="4144147"/>
            <a:ext cx="831578" cy="6946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47827" y="4945289"/>
            <a:ext cx="351308" cy="2834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16110" y="4279504"/>
            <a:ext cx="351308" cy="2834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05192" y="2890355"/>
            <a:ext cx="351308" cy="2834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479" y="5718364"/>
            <a:ext cx="7515195" cy="3539430"/>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FF0000"/>
                </a:solidFill>
              </a:rPr>
              <a:t>We will ask you to contact school before 9:00 to explain your child’s absence. Please contact school on each day of illness.</a:t>
            </a:r>
          </a:p>
          <a:p>
            <a:pPr marL="285750" indent="-285750">
              <a:buFont typeface="Arial" panose="020B0604020202020204" pitchFamily="34" charset="0"/>
              <a:buChar char="•"/>
            </a:pPr>
            <a:r>
              <a:rPr lang="en-GB" sz="1600" dirty="0">
                <a:solidFill>
                  <a:schemeClr val="accent2"/>
                </a:solidFill>
              </a:rPr>
              <a:t>We will make a home visit on day one if we have received no contact – we need to check that everyone is safe! </a:t>
            </a:r>
          </a:p>
          <a:p>
            <a:pPr marL="285750" indent="-285750">
              <a:buFont typeface="Arial" panose="020B0604020202020204" pitchFamily="34" charset="0"/>
              <a:buChar char="•"/>
            </a:pPr>
            <a:r>
              <a:rPr lang="en-GB" sz="1600" dirty="0">
                <a:solidFill>
                  <a:schemeClr val="accent1"/>
                </a:solidFill>
              </a:rPr>
              <a:t>We may also visit on day one if we have any other attendance concerns. </a:t>
            </a:r>
          </a:p>
          <a:p>
            <a:pPr marL="285750" indent="-285750">
              <a:buFont typeface="Arial" panose="020B0604020202020204" pitchFamily="34" charset="0"/>
              <a:buChar char="•"/>
            </a:pPr>
            <a:r>
              <a:rPr lang="en-GB" sz="1600" dirty="0">
                <a:solidFill>
                  <a:srgbClr val="FF0000"/>
                </a:solidFill>
              </a:rPr>
              <a:t>We will visit on day two to check the welfare of any pupil so that we can support families where appropriate and check in with them. </a:t>
            </a:r>
          </a:p>
          <a:p>
            <a:pPr marL="285750" indent="-285750">
              <a:buFont typeface="Arial" panose="020B0604020202020204" pitchFamily="34" charset="0"/>
              <a:buChar char="•"/>
            </a:pPr>
            <a:r>
              <a:rPr lang="en-GB" sz="1600" dirty="0">
                <a:solidFill>
                  <a:schemeClr val="accent2"/>
                </a:solidFill>
              </a:rPr>
              <a:t>If attendance falls below 96%, we may invite you to the school to discuss how we can help increase your child’s attendance in the future. </a:t>
            </a:r>
          </a:p>
          <a:p>
            <a:pPr marL="285750" indent="-285750">
              <a:buFont typeface="Arial" panose="020B0604020202020204" pitchFamily="34" charset="0"/>
              <a:buChar char="•"/>
            </a:pPr>
            <a:r>
              <a:rPr lang="en-GB" sz="1600" dirty="0">
                <a:solidFill>
                  <a:schemeClr val="accent1"/>
                </a:solidFill>
              </a:rPr>
              <a:t>We may ask for medical evidence if absence continues for a few days or if attendance is poor. Medical evidence can take many forms and depends on your child’s illness. It could include the attendance officer seeing your child during a home visit, a letter from the hospital, a text confirming a doctor's appointment, or evidence of medication.</a:t>
            </a:r>
          </a:p>
        </p:txBody>
      </p:sp>
    </p:spTree>
    <p:extLst>
      <p:ext uri="{BB962C8B-B14F-4D97-AF65-F5344CB8AC3E}">
        <p14:creationId xmlns:p14="http://schemas.microsoft.com/office/powerpoint/2010/main" val="1485965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17292</TotalTime>
  <Words>765</Words>
  <Application>Microsoft Office PowerPoint</Application>
  <PresentationFormat>Custom</PresentationFormat>
  <Paragraphs>77</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Bradley Hand ITC</vt:lpstr>
      <vt:lpstr>Brush Script MT</vt:lpstr>
      <vt:lpstr>Calibri</vt:lpstr>
      <vt:lpstr>Calibri Light</vt:lpstr>
      <vt:lpstr>Kristen ITC</vt:lpstr>
      <vt:lpstr>Muli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Colton</cp:lastModifiedBy>
  <cp:revision>409</cp:revision>
  <cp:lastPrinted>2022-02-25T09:52:51Z</cp:lastPrinted>
  <dcterms:created xsi:type="dcterms:W3CDTF">2017-11-10T11:10:22Z</dcterms:created>
  <dcterms:modified xsi:type="dcterms:W3CDTF">2025-02-03T11:24:08Z</dcterms:modified>
</cp:coreProperties>
</file>