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Lst>
  <p:sldSz cx="6858000" cy="12192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75" d="100"/>
          <a:sy n="75" d="100"/>
        </p:scale>
        <p:origin x="2237" y="-20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995312"/>
            <a:ext cx="5829300" cy="4244622"/>
          </a:xfrm>
        </p:spPr>
        <p:txBody>
          <a:bodyPr anchor="b"/>
          <a:lstStyle>
            <a:lvl1pPr algn="ctr">
              <a:defRPr sz="4500"/>
            </a:lvl1pPr>
          </a:lstStyle>
          <a:p>
            <a:r>
              <a:rPr lang="en-GB"/>
              <a:t>Click to edit Master title style</a:t>
            </a:r>
            <a:endParaRPr lang="en-US" dirty="0"/>
          </a:p>
        </p:txBody>
      </p:sp>
      <p:sp>
        <p:nvSpPr>
          <p:cNvPr id="3" name="Subtitle 2"/>
          <p:cNvSpPr>
            <a:spLocks noGrp="1"/>
          </p:cNvSpPr>
          <p:nvPr>
            <p:ph type="subTitle" idx="1"/>
          </p:nvPr>
        </p:nvSpPr>
        <p:spPr>
          <a:xfrm>
            <a:off x="857250" y="6403623"/>
            <a:ext cx="5143500" cy="2943577"/>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6F84ADAA-603E-43F4-9C81-57C7D2BC827E}" type="datetimeFigureOut">
              <a:rPr lang="en-GB" smtClean="0"/>
              <a:t>10/07/2025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E65640-E3C2-482E-9E35-03C223C4C167}" type="slidenum">
              <a:rPr lang="en-GB" smtClean="0"/>
              <a:t>‹#›</a:t>
            </a:fld>
            <a:endParaRPr lang="en-GB"/>
          </a:p>
        </p:txBody>
      </p:sp>
    </p:spTree>
    <p:extLst>
      <p:ext uri="{BB962C8B-B14F-4D97-AF65-F5344CB8AC3E}">
        <p14:creationId xmlns:p14="http://schemas.microsoft.com/office/powerpoint/2010/main" val="1112735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6F84ADAA-603E-43F4-9C81-57C7D2BC827E}" type="datetimeFigureOut">
              <a:rPr lang="en-GB" smtClean="0"/>
              <a:t>10/07/2025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E65640-E3C2-482E-9E35-03C223C4C167}" type="slidenum">
              <a:rPr lang="en-GB" smtClean="0"/>
              <a:t>‹#›</a:t>
            </a:fld>
            <a:endParaRPr lang="en-GB"/>
          </a:p>
        </p:txBody>
      </p:sp>
    </p:spTree>
    <p:extLst>
      <p:ext uri="{BB962C8B-B14F-4D97-AF65-F5344CB8AC3E}">
        <p14:creationId xmlns:p14="http://schemas.microsoft.com/office/powerpoint/2010/main" val="19058288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649111"/>
            <a:ext cx="1478756" cy="10332156"/>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471488" y="649111"/>
            <a:ext cx="4350544" cy="10332156"/>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6F84ADAA-603E-43F4-9C81-57C7D2BC827E}" type="datetimeFigureOut">
              <a:rPr lang="en-GB" smtClean="0"/>
              <a:t>10/07/2025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E65640-E3C2-482E-9E35-03C223C4C167}" type="slidenum">
              <a:rPr lang="en-GB" smtClean="0"/>
              <a:t>‹#›</a:t>
            </a:fld>
            <a:endParaRPr lang="en-GB"/>
          </a:p>
        </p:txBody>
      </p:sp>
    </p:spTree>
    <p:extLst>
      <p:ext uri="{BB962C8B-B14F-4D97-AF65-F5344CB8AC3E}">
        <p14:creationId xmlns:p14="http://schemas.microsoft.com/office/powerpoint/2010/main" val="16583411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6F84ADAA-603E-43F4-9C81-57C7D2BC827E}" type="datetimeFigureOut">
              <a:rPr lang="en-GB" smtClean="0"/>
              <a:t>10/07/2025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E65640-E3C2-482E-9E35-03C223C4C167}" type="slidenum">
              <a:rPr lang="en-GB" smtClean="0"/>
              <a:t>‹#›</a:t>
            </a:fld>
            <a:endParaRPr lang="en-GB"/>
          </a:p>
        </p:txBody>
      </p:sp>
    </p:spTree>
    <p:extLst>
      <p:ext uri="{BB962C8B-B14F-4D97-AF65-F5344CB8AC3E}">
        <p14:creationId xmlns:p14="http://schemas.microsoft.com/office/powerpoint/2010/main" val="8927933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3039537"/>
            <a:ext cx="5915025" cy="5071532"/>
          </a:xfr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467916" y="8159048"/>
            <a:ext cx="5915025" cy="266699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6F84ADAA-603E-43F4-9C81-57C7D2BC827E}" type="datetimeFigureOut">
              <a:rPr lang="en-GB" smtClean="0"/>
              <a:t>10/07/2025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E65640-E3C2-482E-9E35-03C223C4C167}" type="slidenum">
              <a:rPr lang="en-GB" smtClean="0"/>
              <a:t>‹#›</a:t>
            </a:fld>
            <a:endParaRPr lang="en-GB"/>
          </a:p>
        </p:txBody>
      </p:sp>
    </p:spTree>
    <p:extLst>
      <p:ext uri="{BB962C8B-B14F-4D97-AF65-F5344CB8AC3E}">
        <p14:creationId xmlns:p14="http://schemas.microsoft.com/office/powerpoint/2010/main" val="16190596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471488" y="3245556"/>
            <a:ext cx="2914650" cy="773571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3471863" y="3245556"/>
            <a:ext cx="2914650" cy="773571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6F84ADAA-603E-43F4-9C81-57C7D2BC827E}" type="datetimeFigureOut">
              <a:rPr lang="en-GB" smtClean="0"/>
              <a:t>10/07/2025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E65640-E3C2-482E-9E35-03C223C4C167}" type="slidenum">
              <a:rPr lang="en-GB" smtClean="0"/>
              <a:t>‹#›</a:t>
            </a:fld>
            <a:endParaRPr lang="en-GB"/>
          </a:p>
        </p:txBody>
      </p:sp>
    </p:spTree>
    <p:extLst>
      <p:ext uri="{BB962C8B-B14F-4D97-AF65-F5344CB8AC3E}">
        <p14:creationId xmlns:p14="http://schemas.microsoft.com/office/powerpoint/2010/main" val="5083718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649114"/>
            <a:ext cx="5915025" cy="2356556"/>
          </a:xfrm>
        </p:spPr>
        <p:txBody>
          <a:bodyPr/>
          <a:lstStyle/>
          <a:p>
            <a:r>
              <a:rPr lang="en-GB"/>
              <a:t>Click to edit Master title style</a:t>
            </a:r>
            <a:endParaRPr lang="en-US" dirty="0"/>
          </a:p>
        </p:txBody>
      </p:sp>
      <p:sp>
        <p:nvSpPr>
          <p:cNvPr id="3" name="Text Placeholder 2"/>
          <p:cNvSpPr>
            <a:spLocks noGrp="1"/>
          </p:cNvSpPr>
          <p:nvPr>
            <p:ph type="body" idx="1"/>
          </p:nvPr>
        </p:nvSpPr>
        <p:spPr>
          <a:xfrm>
            <a:off x="472381" y="2988734"/>
            <a:ext cx="2901255"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472381" y="4453467"/>
            <a:ext cx="2901255" cy="6550379"/>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3471863" y="2988734"/>
            <a:ext cx="2915543"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3471863" y="4453467"/>
            <a:ext cx="2915543" cy="6550379"/>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6F84ADAA-603E-43F4-9C81-57C7D2BC827E}" type="datetimeFigureOut">
              <a:rPr lang="en-GB" smtClean="0"/>
              <a:t>10/07/2025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9E65640-E3C2-482E-9E35-03C223C4C167}" type="slidenum">
              <a:rPr lang="en-GB" smtClean="0"/>
              <a:t>‹#›</a:t>
            </a:fld>
            <a:endParaRPr lang="en-GB"/>
          </a:p>
        </p:txBody>
      </p:sp>
    </p:spTree>
    <p:extLst>
      <p:ext uri="{BB962C8B-B14F-4D97-AF65-F5344CB8AC3E}">
        <p14:creationId xmlns:p14="http://schemas.microsoft.com/office/powerpoint/2010/main" val="22466035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6F84ADAA-603E-43F4-9C81-57C7D2BC827E}" type="datetimeFigureOut">
              <a:rPr lang="en-GB" smtClean="0"/>
              <a:t>10/07/2025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9E65640-E3C2-482E-9E35-03C223C4C167}" type="slidenum">
              <a:rPr lang="en-GB" smtClean="0"/>
              <a:t>‹#›</a:t>
            </a:fld>
            <a:endParaRPr lang="en-GB"/>
          </a:p>
        </p:txBody>
      </p:sp>
    </p:spTree>
    <p:extLst>
      <p:ext uri="{BB962C8B-B14F-4D97-AF65-F5344CB8AC3E}">
        <p14:creationId xmlns:p14="http://schemas.microsoft.com/office/powerpoint/2010/main" val="24292930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84ADAA-603E-43F4-9C81-57C7D2BC827E}" type="datetimeFigureOut">
              <a:rPr lang="en-GB" smtClean="0"/>
              <a:t>10/07/2025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9E65640-E3C2-482E-9E35-03C223C4C167}" type="slidenum">
              <a:rPr lang="en-GB" smtClean="0"/>
              <a:t>‹#›</a:t>
            </a:fld>
            <a:endParaRPr lang="en-GB"/>
          </a:p>
        </p:txBody>
      </p:sp>
    </p:spTree>
    <p:extLst>
      <p:ext uri="{BB962C8B-B14F-4D97-AF65-F5344CB8AC3E}">
        <p14:creationId xmlns:p14="http://schemas.microsoft.com/office/powerpoint/2010/main" val="25470557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2915543" y="1755425"/>
            <a:ext cx="3471863" cy="8664222"/>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6F84ADAA-603E-43F4-9C81-57C7D2BC827E}" type="datetimeFigureOut">
              <a:rPr lang="en-GB" smtClean="0"/>
              <a:t>10/07/2025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E65640-E3C2-482E-9E35-03C223C4C167}" type="slidenum">
              <a:rPr lang="en-GB" smtClean="0"/>
              <a:t>‹#›</a:t>
            </a:fld>
            <a:endParaRPr lang="en-GB"/>
          </a:p>
        </p:txBody>
      </p:sp>
    </p:spTree>
    <p:extLst>
      <p:ext uri="{BB962C8B-B14F-4D97-AF65-F5344CB8AC3E}">
        <p14:creationId xmlns:p14="http://schemas.microsoft.com/office/powerpoint/2010/main" val="20772490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2915543" y="1755425"/>
            <a:ext cx="3471863" cy="8664222"/>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a:t>Click icon to add picture</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6F84ADAA-603E-43F4-9C81-57C7D2BC827E}" type="datetimeFigureOut">
              <a:rPr lang="en-GB" smtClean="0"/>
              <a:t>10/07/2025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E65640-E3C2-482E-9E35-03C223C4C167}" type="slidenum">
              <a:rPr lang="en-GB" smtClean="0"/>
              <a:t>‹#›</a:t>
            </a:fld>
            <a:endParaRPr lang="en-GB"/>
          </a:p>
        </p:txBody>
      </p:sp>
    </p:spTree>
    <p:extLst>
      <p:ext uri="{BB962C8B-B14F-4D97-AF65-F5344CB8AC3E}">
        <p14:creationId xmlns:p14="http://schemas.microsoft.com/office/powerpoint/2010/main" val="2348693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649114"/>
            <a:ext cx="5915025" cy="2356556"/>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471488" y="3245556"/>
            <a:ext cx="5915025" cy="7735712"/>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471488" y="11300181"/>
            <a:ext cx="1543050" cy="649111"/>
          </a:xfrm>
          <a:prstGeom prst="rect">
            <a:avLst/>
          </a:prstGeom>
        </p:spPr>
        <p:txBody>
          <a:bodyPr vert="horz" lIns="91440" tIns="45720" rIns="91440" bIns="45720" rtlCol="0" anchor="ctr"/>
          <a:lstStyle>
            <a:lvl1pPr algn="l">
              <a:defRPr sz="900">
                <a:solidFill>
                  <a:schemeClr val="tx1">
                    <a:tint val="75000"/>
                  </a:schemeClr>
                </a:solidFill>
              </a:defRPr>
            </a:lvl1pPr>
          </a:lstStyle>
          <a:p>
            <a:fld id="{6F84ADAA-603E-43F4-9C81-57C7D2BC827E}" type="datetimeFigureOut">
              <a:rPr lang="en-GB" smtClean="0"/>
              <a:t>10/07/2025</a:t>
            </a:fld>
            <a:endParaRPr lang="en-GB"/>
          </a:p>
        </p:txBody>
      </p:sp>
      <p:sp>
        <p:nvSpPr>
          <p:cNvPr id="5" name="Footer Placeholder 4"/>
          <p:cNvSpPr>
            <a:spLocks noGrp="1"/>
          </p:cNvSpPr>
          <p:nvPr>
            <p:ph type="ftr" sz="quarter" idx="3"/>
          </p:nvPr>
        </p:nvSpPr>
        <p:spPr>
          <a:xfrm>
            <a:off x="2271713" y="11300181"/>
            <a:ext cx="2314575" cy="649111"/>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11300181"/>
            <a:ext cx="1543050" cy="649111"/>
          </a:xfrm>
          <a:prstGeom prst="rect">
            <a:avLst/>
          </a:prstGeom>
        </p:spPr>
        <p:txBody>
          <a:bodyPr vert="horz" lIns="91440" tIns="45720" rIns="91440" bIns="45720" rtlCol="0" anchor="ctr"/>
          <a:lstStyle>
            <a:lvl1pPr algn="r">
              <a:defRPr sz="900">
                <a:solidFill>
                  <a:schemeClr val="tx1">
                    <a:tint val="75000"/>
                  </a:schemeClr>
                </a:solidFill>
              </a:defRPr>
            </a:lvl1pPr>
          </a:lstStyle>
          <a:p>
            <a:fld id="{39E65640-E3C2-482E-9E35-03C223C4C167}" type="slidenum">
              <a:rPr lang="en-GB" smtClean="0"/>
              <a:t>‹#›</a:t>
            </a:fld>
            <a:endParaRPr lang="en-GB"/>
          </a:p>
        </p:txBody>
      </p:sp>
    </p:spTree>
    <p:extLst>
      <p:ext uri="{BB962C8B-B14F-4D97-AF65-F5344CB8AC3E}">
        <p14:creationId xmlns:p14="http://schemas.microsoft.com/office/powerpoint/2010/main" val="228025830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3C26F53B-B163-4317-AE79-3C63B575786A}"/>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2997843" cy="1041722"/>
          </a:xfrm>
          <a:prstGeom prst="rect">
            <a:avLst/>
          </a:prstGeom>
          <a:noFill/>
        </p:spPr>
      </p:pic>
      <p:sp>
        <p:nvSpPr>
          <p:cNvPr id="5" name="Rectangle 4">
            <a:extLst>
              <a:ext uri="{FF2B5EF4-FFF2-40B4-BE49-F238E27FC236}">
                <a16:creationId xmlns:a16="http://schemas.microsoft.com/office/drawing/2014/main" id="{132BDB76-5549-42BB-9127-67663A22673B}"/>
              </a:ext>
            </a:extLst>
          </p:cNvPr>
          <p:cNvSpPr/>
          <p:nvPr/>
        </p:nvSpPr>
        <p:spPr>
          <a:xfrm>
            <a:off x="426679" y="644433"/>
            <a:ext cx="6004641" cy="769441"/>
          </a:xfrm>
          <a:prstGeom prst="rect">
            <a:avLst/>
          </a:prstGeom>
          <a:noFill/>
        </p:spPr>
        <p:txBody>
          <a:bodyPr wrap="square" lIns="91440" tIns="45720" rIns="91440" bIns="45720">
            <a:spAutoFit/>
          </a:bodyPr>
          <a:lstStyle/>
          <a:p>
            <a:pPr algn="ctr"/>
            <a:r>
              <a:rPr lang="en-GB" sz="4400" b="0" u="sng" cap="none" spc="0" dirty="0">
                <a:ln w="0"/>
                <a:solidFill>
                  <a:schemeClr val="accent1"/>
                </a:solidFill>
                <a:effectLst>
                  <a:outerShdw blurRad="38100" dist="25400" dir="5400000" algn="ctr" rotWithShape="0">
                    <a:srgbClr val="6E747A">
                      <a:alpha val="43000"/>
                    </a:srgbClr>
                  </a:outerShdw>
                </a:effectLst>
              </a:rPr>
              <a:t>Domestic Abuse</a:t>
            </a:r>
          </a:p>
        </p:txBody>
      </p:sp>
      <p:sp>
        <p:nvSpPr>
          <p:cNvPr id="6" name="TextBox 5">
            <a:extLst>
              <a:ext uri="{FF2B5EF4-FFF2-40B4-BE49-F238E27FC236}">
                <a16:creationId xmlns:a16="http://schemas.microsoft.com/office/drawing/2014/main" id="{5C818F6C-77D2-40B8-864D-07D147425459}"/>
              </a:ext>
            </a:extLst>
          </p:cNvPr>
          <p:cNvSpPr txBox="1"/>
          <p:nvPr/>
        </p:nvSpPr>
        <p:spPr>
          <a:xfrm>
            <a:off x="600298" y="1316342"/>
            <a:ext cx="6319777" cy="584775"/>
          </a:xfrm>
          <a:prstGeom prst="rect">
            <a:avLst/>
          </a:prstGeom>
          <a:noFill/>
        </p:spPr>
        <p:txBody>
          <a:bodyPr wrap="square" rtlCol="0">
            <a:spAutoFit/>
          </a:bodyPr>
          <a:lstStyle/>
          <a:p>
            <a:r>
              <a:rPr lang="en-GB" sz="1600" dirty="0"/>
              <a:t>Anyone can be a victim of domestic abuse regardless of gender, age, ethnicity, socio-economic status, sexuality or background.</a:t>
            </a:r>
          </a:p>
        </p:txBody>
      </p:sp>
      <p:sp>
        <p:nvSpPr>
          <p:cNvPr id="8" name="TextBox 7">
            <a:extLst>
              <a:ext uri="{FF2B5EF4-FFF2-40B4-BE49-F238E27FC236}">
                <a16:creationId xmlns:a16="http://schemas.microsoft.com/office/drawing/2014/main" id="{F6548E5A-B002-498C-94D1-3389890E770D}"/>
              </a:ext>
            </a:extLst>
          </p:cNvPr>
          <p:cNvSpPr txBox="1"/>
          <p:nvPr/>
        </p:nvSpPr>
        <p:spPr>
          <a:xfrm>
            <a:off x="142344" y="1901117"/>
            <a:ext cx="6319777" cy="1323439"/>
          </a:xfrm>
          <a:prstGeom prst="rect">
            <a:avLst/>
          </a:prstGeom>
          <a:noFill/>
          <a:ln>
            <a:solidFill>
              <a:schemeClr val="accent4"/>
            </a:solidFill>
          </a:ln>
        </p:spPr>
        <p:txBody>
          <a:bodyPr wrap="square" rtlCol="0">
            <a:spAutoFit/>
          </a:bodyPr>
          <a:lstStyle/>
          <a:p>
            <a:r>
              <a:rPr lang="en-GB" sz="3200" b="1" cap="none" spc="0" dirty="0">
                <a:ln w="22225">
                  <a:solidFill>
                    <a:schemeClr val="accent2"/>
                  </a:solidFill>
                  <a:prstDash val="solid"/>
                </a:ln>
                <a:solidFill>
                  <a:schemeClr val="accent2">
                    <a:lumMod val="40000"/>
                    <a:lumOff val="60000"/>
                  </a:schemeClr>
                </a:solidFill>
                <a:effectLst/>
              </a:rPr>
              <a:t>What is domestic abuse?</a:t>
            </a:r>
          </a:p>
          <a:p>
            <a:r>
              <a:rPr lang="en-GB" sz="1600" dirty="0"/>
              <a:t>Domestic abuse is any type of controlling, bullying, threatening or violent behaviour between people in a relationship. It can seriously harm children and young people and witnessing domestic abuse is child abuse.</a:t>
            </a:r>
          </a:p>
        </p:txBody>
      </p:sp>
      <p:sp>
        <p:nvSpPr>
          <p:cNvPr id="9" name="TextBox 8">
            <a:extLst>
              <a:ext uri="{FF2B5EF4-FFF2-40B4-BE49-F238E27FC236}">
                <a16:creationId xmlns:a16="http://schemas.microsoft.com/office/drawing/2014/main" id="{146133F7-5E1B-4BA8-9F3F-6F0BE71FE205}"/>
              </a:ext>
            </a:extLst>
          </p:cNvPr>
          <p:cNvSpPr txBox="1"/>
          <p:nvPr/>
        </p:nvSpPr>
        <p:spPr>
          <a:xfrm>
            <a:off x="142344" y="3311040"/>
            <a:ext cx="3490798" cy="5355312"/>
          </a:xfrm>
          <a:prstGeom prst="rect">
            <a:avLst/>
          </a:prstGeom>
          <a:noFill/>
          <a:ln>
            <a:solidFill>
              <a:schemeClr val="accent6"/>
            </a:solidFill>
          </a:ln>
        </p:spPr>
        <p:txBody>
          <a:bodyPr wrap="square" rtlCol="0">
            <a:spAutoFit/>
          </a:bodyPr>
          <a:lstStyle/>
          <a:p>
            <a:r>
              <a:rPr lang="en-GB" b="1" dirty="0"/>
              <a:t>Domestic abuse can be emotional, physical, sexual, financial or psychological, such as : </a:t>
            </a:r>
          </a:p>
          <a:p>
            <a:r>
              <a:rPr lang="en-GB" dirty="0"/>
              <a:t>• kicking, hitting, punching or cutting</a:t>
            </a:r>
          </a:p>
          <a:p>
            <a:r>
              <a:rPr lang="en-GB" dirty="0"/>
              <a:t>• Controlling someone's finances by withholding money or stopping someone earning </a:t>
            </a:r>
          </a:p>
          <a:p>
            <a:r>
              <a:rPr lang="en-GB" dirty="0"/>
              <a:t>• Controlling behaviour, like telling someone where they can go and what they can wear </a:t>
            </a:r>
          </a:p>
          <a:p>
            <a:r>
              <a:rPr lang="en-GB" dirty="0"/>
              <a:t>• Not letting someone leave the house </a:t>
            </a:r>
          </a:p>
          <a:p>
            <a:r>
              <a:rPr lang="en-GB" dirty="0"/>
              <a:t>• Reading emails, text messages or letters </a:t>
            </a:r>
          </a:p>
          <a:p>
            <a:r>
              <a:rPr lang="en-GB" dirty="0"/>
              <a:t>• Threatening to kill someone or harm them </a:t>
            </a:r>
          </a:p>
          <a:p>
            <a:r>
              <a:rPr lang="en-GB" dirty="0"/>
              <a:t>• Threatening to another family member or pet.</a:t>
            </a:r>
          </a:p>
        </p:txBody>
      </p:sp>
      <p:sp>
        <p:nvSpPr>
          <p:cNvPr id="10" name="TextBox 9">
            <a:extLst>
              <a:ext uri="{FF2B5EF4-FFF2-40B4-BE49-F238E27FC236}">
                <a16:creationId xmlns:a16="http://schemas.microsoft.com/office/drawing/2014/main" id="{C824005C-63F5-4B68-B32B-3AA01AB471FE}"/>
              </a:ext>
            </a:extLst>
          </p:cNvPr>
          <p:cNvSpPr txBox="1"/>
          <p:nvPr/>
        </p:nvSpPr>
        <p:spPr>
          <a:xfrm>
            <a:off x="3760186" y="3314752"/>
            <a:ext cx="2694561" cy="3693319"/>
          </a:xfrm>
          <a:prstGeom prst="rect">
            <a:avLst/>
          </a:prstGeom>
          <a:noFill/>
          <a:ln>
            <a:solidFill>
              <a:schemeClr val="accent1"/>
            </a:solidFill>
          </a:ln>
        </p:spPr>
        <p:txBody>
          <a:bodyPr wrap="square" rtlCol="0">
            <a:spAutoFit/>
          </a:bodyPr>
          <a:lstStyle/>
          <a:p>
            <a:r>
              <a:rPr lang="en-GB" b="1" dirty="0"/>
              <a:t>It's important to remember domestic abuse: </a:t>
            </a:r>
          </a:p>
          <a:p>
            <a:r>
              <a:rPr lang="en-GB" dirty="0"/>
              <a:t>• Can happen over the phone, on the internet and on social networking sites </a:t>
            </a:r>
          </a:p>
          <a:p>
            <a:r>
              <a:rPr lang="en-GB" dirty="0"/>
              <a:t>• Can happen in any relationship and can continue even after the relationship has ended both men and women can be abused or abusers. </a:t>
            </a:r>
          </a:p>
        </p:txBody>
      </p:sp>
      <p:pic>
        <p:nvPicPr>
          <p:cNvPr id="12" name="Picture 11">
            <a:extLst>
              <a:ext uri="{FF2B5EF4-FFF2-40B4-BE49-F238E27FC236}">
                <a16:creationId xmlns:a16="http://schemas.microsoft.com/office/drawing/2014/main" id="{D9A00147-4000-4775-959B-2F2C19215D6B}"/>
              </a:ext>
            </a:extLst>
          </p:cNvPr>
          <p:cNvPicPr>
            <a:picLocks noChangeAspect="1"/>
          </p:cNvPicPr>
          <p:nvPr/>
        </p:nvPicPr>
        <p:blipFill>
          <a:blip r:embed="rId3"/>
          <a:stretch>
            <a:fillRect/>
          </a:stretch>
        </p:blipFill>
        <p:spPr>
          <a:xfrm>
            <a:off x="142344" y="8967445"/>
            <a:ext cx="6594122" cy="3095086"/>
          </a:xfrm>
          <a:prstGeom prst="rect">
            <a:avLst/>
          </a:prstGeom>
        </p:spPr>
      </p:pic>
      <p:sp>
        <p:nvSpPr>
          <p:cNvPr id="13" name="TextBox 12">
            <a:extLst>
              <a:ext uri="{FF2B5EF4-FFF2-40B4-BE49-F238E27FC236}">
                <a16:creationId xmlns:a16="http://schemas.microsoft.com/office/drawing/2014/main" id="{57BCCAEC-7FDC-449A-AA83-B12A4C8C1E98}"/>
              </a:ext>
            </a:extLst>
          </p:cNvPr>
          <p:cNvSpPr txBox="1"/>
          <p:nvPr/>
        </p:nvSpPr>
        <p:spPr>
          <a:xfrm>
            <a:off x="3760186" y="7057139"/>
            <a:ext cx="2701935" cy="1754326"/>
          </a:xfrm>
          <a:prstGeom prst="rect">
            <a:avLst/>
          </a:prstGeom>
          <a:noFill/>
          <a:ln>
            <a:solidFill>
              <a:srgbClr val="FF0000"/>
            </a:solidFill>
          </a:ln>
        </p:spPr>
        <p:txBody>
          <a:bodyPr wrap="square" rtlCol="0">
            <a:spAutoFit/>
          </a:bodyPr>
          <a:lstStyle/>
          <a:p>
            <a:r>
              <a:rPr lang="en-GB" dirty="0"/>
              <a:t>What's important is to make sure the abuse stops and that children have a safe and stable environment to grow up in.</a:t>
            </a:r>
          </a:p>
        </p:txBody>
      </p:sp>
      <p:pic>
        <p:nvPicPr>
          <p:cNvPr id="15" name="Picture 14">
            <a:extLst>
              <a:ext uri="{FF2B5EF4-FFF2-40B4-BE49-F238E27FC236}">
                <a16:creationId xmlns:a16="http://schemas.microsoft.com/office/drawing/2014/main" id="{001DF557-3B13-4C07-86D2-6BD7067C6AA8}"/>
              </a:ext>
            </a:extLst>
          </p:cNvPr>
          <p:cNvPicPr>
            <a:picLocks noChangeAspect="1"/>
          </p:cNvPicPr>
          <p:nvPr/>
        </p:nvPicPr>
        <p:blipFill>
          <a:blip r:embed="rId4"/>
          <a:stretch>
            <a:fillRect/>
          </a:stretch>
        </p:blipFill>
        <p:spPr>
          <a:xfrm>
            <a:off x="3760186" y="180395"/>
            <a:ext cx="1859835" cy="525826"/>
          </a:xfrm>
          <a:prstGeom prst="rect">
            <a:avLst/>
          </a:prstGeom>
        </p:spPr>
      </p:pic>
      <p:pic>
        <p:nvPicPr>
          <p:cNvPr id="17" name="Picture 16">
            <a:extLst>
              <a:ext uri="{FF2B5EF4-FFF2-40B4-BE49-F238E27FC236}">
                <a16:creationId xmlns:a16="http://schemas.microsoft.com/office/drawing/2014/main" id="{8FBB8813-1831-4363-825D-07616AA40FE1}"/>
              </a:ext>
            </a:extLst>
          </p:cNvPr>
          <p:cNvPicPr>
            <a:picLocks noChangeAspect="1"/>
          </p:cNvPicPr>
          <p:nvPr/>
        </p:nvPicPr>
        <p:blipFill>
          <a:blip r:embed="rId5"/>
          <a:stretch>
            <a:fillRect/>
          </a:stretch>
        </p:blipFill>
        <p:spPr>
          <a:xfrm>
            <a:off x="5299240" y="0"/>
            <a:ext cx="1376458" cy="1234555"/>
          </a:xfrm>
          <a:prstGeom prst="rect">
            <a:avLst/>
          </a:prstGeom>
        </p:spPr>
      </p:pic>
      <p:sp>
        <p:nvSpPr>
          <p:cNvPr id="18" name="TextBox 17">
            <a:extLst>
              <a:ext uri="{FF2B5EF4-FFF2-40B4-BE49-F238E27FC236}">
                <a16:creationId xmlns:a16="http://schemas.microsoft.com/office/drawing/2014/main" id="{CF3D2D3C-C8D7-4015-9DC8-8E5B6DD36A01}"/>
              </a:ext>
            </a:extLst>
          </p:cNvPr>
          <p:cNvSpPr txBox="1"/>
          <p:nvPr/>
        </p:nvSpPr>
        <p:spPr>
          <a:xfrm>
            <a:off x="3389462" y="343340"/>
            <a:ext cx="741448" cy="400110"/>
          </a:xfrm>
          <a:prstGeom prst="rect">
            <a:avLst/>
          </a:prstGeom>
          <a:noFill/>
        </p:spPr>
        <p:txBody>
          <a:bodyPr wrap="square" rtlCol="0">
            <a:spAutoFit/>
          </a:bodyPr>
          <a:lstStyle/>
          <a:p>
            <a:r>
              <a:rPr lang="en-GB" sz="2000" b="1" dirty="0">
                <a:solidFill>
                  <a:srgbClr val="FF0000"/>
                </a:solidFill>
              </a:rPr>
              <a:t>11th</a:t>
            </a:r>
          </a:p>
        </p:txBody>
      </p:sp>
    </p:spTree>
    <p:extLst>
      <p:ext uri="{BB962C8B-B14F-4D97-AF65-F5344CB8AC3E}">
        <p14:creationId xmlns:p14="http://schemas.microsoft.com/office/powerpoint/2010/main" val="41801606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DA7CC5C-21D9-4B3E-9DAF-A68392703F20}"/>
              </a:ext>
            </a:extLst>
          </p:cNvPr>
          <p:cNvSpPr txBox="1"/>
          <p:nvPr/>
        </p:nvSpPr>
        <p:spPr>
          <a:xfrm>
            <a:off x="115747" y="219345"/>
            <a:ext cx="4375230" cy="1477328"/>
          </a:xfrm>
          <a:prstGeom prst="rect">
            <a:avLst/>
          </a:prstGeom>
          <a:noFill/>
          <a:ln>
            <a:solidFill>
              <a:srgbClr val="7030A0"/>
            </a:solidFill>
          </a:ln>
        </p:spPr>
        <p:txBody>
          <a:bodyPr wrap="square" rtlCol="0">
            <a:spAutoFit/>
          </a:bodyPr>
          <a:lstStyle/>
          <a:p>
            <a:r>
              <a:rPr lang="en-GB" dirty="0"/>
              <a:t>Since the Domestic Abuse Act 2021, children that have been exposed to domestic abuse are now recognised as victims of domestic abuse in their own right, rather than just witnesses.</a:t>
            </a:r>
          </a:p>
        </p:txBody>
      </p:sp>
      <p:pic>
        <p:nvPicPr>
          <p:cNvPr id="6" name="Picture 5">
            <a:extLst>
              <a:ext uri="{FF2B5EF4-FFF2-40B4-BE49-F238E27FC236}">
                <a16:creationId xmlns:a16="http://schemas.microsoft.com/office/drawing/2014/main" id="{5AC04BC9-52C1-4BCD-A57D-D5974B80920C}"/>
              </a:ext>
            </a:extLst>
          </p:cNvPr>
          <p:cNvPicPr>
            <a:picLocks noChangeAspect="1"/>
          </p:cNvPicPr>
          <p:nvPr/>
        </p:nvPicPr>
        <p:blipFill>
          <a:blip r:embed="rId2"/>
          <a:stretch>
            <a:fillRect/>
          </a:stretch>
        </p:blipFill>
        <p:spPr>
          <a:xfrm>
            <a:off x="4541617" y="32447"/>
            <a:ext cx="2225233" cy="1901377"/>
          </a:xfrm>
          <a:prstGeom prst="rect">
            <a:avLst/>
          </a:prstGeom>
        </p:spPr>
      </p:pic>
      <p:sp>
        <p:nvSpPr>
          <p:cNvPr id="7" name="TextBox 6">
            <a:extLst>
              <a:ext uri="{FF2B5EF4-FFF2-40B4-BE49-F238E27FC236}">
                <a16:creationId xmlns:a16="http://schemas.microsoft.com/office/drawing/2014/main" id="{8FF85767-7778-40E8-B164-5D99E3D4529F}"/>
              </a:ext>
            </a:extLst>
          </p:cNvPr>
          <p:cNvSpPr txBox="1"/>
          <p:nvPr/>
        </p:nvSpPr>
        <p:spPr>
          <a:xfrm>
            <a:off x="140344" y="1911177"/>
            <a:ext cx="6467354" cy="923330"/>
          </a:xfrm>
          <a:prstGeom prst="rect">
            <a:avLst/>
          </a:prstGeom>
          <a:noFill/>
          <a:ln>
            <a:solidFill>
              <a:srgbClr val="92D050"/>
            </a:solidFill>
          </a:ln>
        </p:spPr>
        <p:txBody>
          <a:bodyPr wrap="square" rtlCol="0">
            <a:spAutoFit/>
          </a:bodyPr>
          <a:lstStyle/>
          <a:p>
            <a:r>
              <a:rPr lang="en-GB" dirty="0"/>
              <a:t>Living in a home where domestic abuse happens can have a serious impact on a child’s mental and physical wellbeing, as well as their behaviour. This can last into adulthood.</a:t>
            </a:r>
          </a:p>
        </p:txBody>
      </p:sp>
      <p:sp>
        <p:nvSpPr>
          <p:cNvPr id="8" name="TextBox 7">
            <a:extLst>
              <a:ext uri="{FF2B5EF4-FFF2-40B4-BE49-F238E27FC236}">
                <a16:creationId xmlns:a16="http://schemas.microsoft.com/office/drawing/2014/main" id="{E23D3516-5CCE-4ABA-B9D3-72A4B873F506}"/>
              </a:ext>
            </a:extLst>
          </p:cNvPr>
          <p:cNvSpPr txBox="1"/>
          <p:nvPr/>
        </p:nvSpPr>
        <p:spPr>
          <a:xfrm>
            <a:off x="140344" y="2933904"/>
            <a:ext cx="2521833" cy="400110"/>
          </a:xfrm>
          <a:prstGeom prst="rect">
            <a:avLst/>
          </a:prstGeom>
          <a:noFill/>
          <a:ln>
            <a:solidFill>
              <a:schemeClr val="accent1"/>
            </a:solidFill>
          </a:ln>
        </p:spPr>
        <p:txBody>
          <a:bodyPr wrap="square" rtlCol="0">
            <a:spAutoFit/>
          </a:bodyPr>
          <a:lstStyle/>
          <a:p>
            <a:r>
              <a:rPr lang="en-GB" sz="2000" dirty="0">
                <a:solidFill>
                  <a:schemeClr val="accent1"/>
                </a:solidFill>
              </a:rPr>
              <a:t>Where to get support:</a:t>
            </a:r>
          </a:p>
        </p:txBody>
      </p:sp>
      <p:sp>
        <p:nvSpPr>
          <p:cNvPr id="9" name="TextBox 8">
            <a:extLst>
              <a:ext uri="{FF2B5EF4-FFF2-40B4-BE49-F238E27FC236}">
                <a16:creationId xmlns:a16="http://schemas.microsoft.com/office/drawing/2014/main" id="{19D7E98F-8859-413A-A71F-76768395D44F}"/>
              </a:ext>
            </a:extLst>
          </p:cNvPr>
          <p:cNvSpPr txBox="1"/>
          <p:nvPr/>
        </p:nvSpPr>
        <p:spPr>
          <a:xfrm>
            <a:off x="115747" y="3477253"/>
            <a:ext cx="3204739" cy="5355312"/>
          </a:xfrm>
          <a:prstGeom prst="rect">
            <a:avLst/>
          </a:prstGeom>
          <a:noFill/>
          <a:ln>
            <a:solidFill>
              <a:srgbClr val="FF0000"/>
            </a:solidFill>
          </a:ln>
        </p:spPr>
        <p:txBody>
          <a:bodyPr wrap="square" rtlCol="0">
            <a:spAutoFit/>
          </a:bodyPr>
          <a:lstStyle/>
          <a:p>
            <a:pPr algn="ctr"/>
            <a:r>
              <a:rPr lang="en-GB" b="1" dirty="0">
                <a:solidFill>
                  <a:srgbClr val="FF0000"/>
                </a:solidFill>
              </a:rPr>
              <a:t>Safe Spaces </a:t>
            </a:r>
          </a:p>
          <a:p>
            <a:r>
              <a:rPr lang="en-GB" dirty="0"/>
              <a:t>Safe Spaces are also available in Boots, Morrisons, Superdrug and Well pharmacies, TSB banks and independent pharmacies across the UK. Once you are inside, specialist domestic abuse support information will be available for you to access. Many Safe Spaces are also prepared to respond to the ‘Ask for ANI’ codeword, to provide victims with a discreet way to access help calling the police on 999 or specialist support services. Find your nearest Safe Space. https://uksaysnomore.org/safespaces/</a:t>
            </a:r>
          </a:p>
        </p:txBody>
      </p:sp>
      <p:sp>
        <p:nvSpPr>
          <p:cNvPr id="10" name="TextBox 9">
            <a:extLst>
              <a:ext uri="{FF2B5EF4-FFF2-40B4-BE49-F238E27FC236}">
                <a16:creationId xmlns:a16="http://schemas.microsoft.com/office/drawing/2014/main" id="{48FF132D-CC6B-4F5C-B824-96523A7B8DC2}"/>
              </a:ext>
            </a:extLst>
          </p:cNvPr>
          <p:cNvSpPr txBox="1"/>
          <p:nvPr/>
        </p:nvSpPr>
        <p:spPr>
          <a:xfrm>
            <a:off x="5161369" y="3477253"/>
            <a:ext cx="1580883" cy="3693319"/>
          </a:xfrm>
          <a:prstGeom prst="rect">
            <a:avLst/>
          </a:prstGeom>
          <a:noFill/>
          <a:ln>
            <a:solidFill>
              <a:srgbClr val="FF0000"/>
            </a:solidFill>
          </a:ln>
        </p:spPr>
        <p:txBody>
          <a:bodyPr wrap="square" rtlCol="0">
            <a:spAutoFit/>
          </a:bodyPr>
          <a:lstStyle/>
          <a:p>
            <a:r>
              <a:rPr lang="en-GB" b="1" dirty="0">
                <a:solidFill>
                  <a:srgbClr val="FF0000"/>
                </a:solidFill>
              </a:rPr>
              <a:t>The Men’s Advice Line </a:t>
            </a:r>
            <a:r>
              <a:rPr lang="en-GB" dirty="0"/>
              <a:t>https://mensadviceline.org.uk/ run by Respect is a confidential helpline specifically for male victims. 0808 801 0327 info@mensadviceline.org.uk</a:t>
            </a:r>
          </a:p>
        </p:txBody>
      </p:sp>
      <p:sp>
        <p:nvSpPr>
          <p:cNvPr id="11" name="TextBox 10">
            <a:extLst>
              <a:ext uri="{FF2B5EF4-FFF2-40B4-BE49-F238E27FC236}">
                <a16:creationId xmlns:a16="http://schemas.microsoft.com/office/drawing/2014/main" id="{5C9E9421-178D-4DFD-8CA9-CF92B5530522}"/>
              </a:ext>
            </a:extLst>
          </p:cNvPr>
          <p:cNvSpPr txBox="1"/>
          <p:nvPr/>
        </p:nvSpPr>
        <p:spPr>
          <a:xfrm>
            <a:off x="4331825" y="8832565"/>
            <a:ext cx="2275873" cy="3139321"/>
          </a:xfrm>
          <a:prstGeom prst="rect">
            <a:avLst/>
          </a:prstGeom>
          <a:noFill/>
          <a:ln>
            <a:solidFill>
              <a:srgbClr val="FF0000"/>
            </a:solidFill>
          </a:ln>
        </p:spPr>
        <p:txBody>
          <a:bodyPr wrap="square" rtlCol="0">
            <a:spAutoFit/>
          </a:bodyPr>
          <a:lstStyle/>
          <a:p>
            <a:r>
              <a:rPr lang="en-GB" b="1" dirty="0" err="1">
                <a:solidFill>
                  <a:srgbClr val="FF0000"/>
                </a:solidFill>
              </a:rPr>
              <a:t>Womens</a:t>
            </a:r>
            <a:r>
              <a:rPr lang="en-GB" b="1" dirty="0">
                <a:solidFill>
                  <a:srgbClr val="FF0000"/>
                </a:solidFill>
              </a:rPr>
              <a:t> Aid </a:t>
            </a:r>
          </a:p>
          <a:p>
            <a:r>
              <a:rPr lang="en-GB" dirty="0"/>
              <a:t>If you are experiencing domestic abuse or are worried about friends or family, you can access the Women’s Aid live chat service 7 days a week, 10am to 6pm. https://chat.womensai d.org.uk</a:t>
            </a:r>
          </a:p>
        </p:txBody>
      </p:sp>
      <p:sp>
        <p:nvSpPr>
          <p:cNvPr id="12" name="TextBox 11">
            <a:extLst>
              <a:ext uri="{FF2B5EF4-FFF2-40B4-BE49-F238E27FC236}">
                <a16:creationId xmlns:a16="http://schemas.microsoft.com/office/drawing/2014/main" id="{A8CDC002-2B7C-4BB0-8B21-26676243FCAA}"/>
              </a:ext>
            </a:extLst>
          </p:cNvPr>
          <p:cNvSpPr txBox="1"/>
          <p:nvPr/>
        </p:nvSpPr>
        <p:spPr>
          <a:xfrm>
            <a:off x="115748" y="8832565"/>
            <a:ext cx="3866972" cy="3139321"/>
          </a:xfrm>
          <a:prstGeom prst="rect">
            <a:avLst/>
          </a:prstGeom>
          <a:noFill/>
          <a:ln>
            <a:solidFill>
              <a:srgbClr val="FF0000"/>
            </a:solidFill>
          </a:ln>
        </p:spPr>
        <p:txBody>
          <a:bodyPr wrap="square" rtlCol="0">
            <a:spAutoFit/>
          </a:bodyPr>
          <a:lstStyle/>
          <a:p>
            <a:r>
              <a:rPr lang="en-GB" b="1" dirty="0">
                <a:solidFill>
                  <a:srgbClr val="FF0000"/>
                </a:solidFill>
              </a:rPr>
              <a:t>Victim Support</a:t>
            </a:r>
          </a:p>
          <a:p>
            <a:r>
              <a:rPr lang="en-GB" dirty="0"/>
              <a:t>Victim Support run these services for victims and survivors of any abuse or crime, regardless of when it occurred or if the crime was reported to the police: free, independent and confidential 24/7 </a:t>
            </a:r>
            <a:r>
              <a:rPr lang="en-GB" dirty="0" err="1"/>
              <a:t>Supportline</a:t>
            </a:r>
            <a:r>
              <a:rPr lang="en-GB" dirty="0"/>
              <a:t> 08 08 16 89 111 https://www.victimsupport.or g.uk/help-and-support/</a:t>
            </a:r>
            <a:r>
              <a:rPr lang="en-GB" dirty="0" err="1"/>
              <a:t>gethelp</a:t>
            </a:r>
            <a:r>
              <a:rPr lang="en-GB" dirty="0"/>
              <a:t>/support-near-you/</a:t>
            </a:r>
            <a:r>
              <a:rPr lang="en-GB" dirty="0" err="1"/>
              <a:t>livechat</a:t>
            </a:r>
            <a:r>
              <a:rPr lang="en-GB" dirty="0"/>
              <a:t>/</a:t>
            </a:r>
          </a:p>
        </p:txBody>
      </p:sp>
      <p:pic>
        <p:nvPicPr>
          <p:cNvPr id="16" name="Picture 15">
            <a:extLst>
              <a:ext uri="{FF2B5EF4-FFF2-40B4-BE49-F238E27FC236}">
                <a16:creationId xmlns:a16="http://schemas.microsoft.com/office/drawing/2014/main" id="{C1BEC1E5-E814-4C07-856E-B11FB554FF2C}"/>
              </a:ext>
            </a:extLst>
          </p:cNvPr>
          <p:cNvPicPr>
            <a:picLocks noChangeAspect="1"/>
          </p:cNvPicPr>
          <p:nvPr/>
        </p:nvPicPr>
        <p:blipFill>
          <a:blip r:embed="rId3"/>
          <a:stretch>
            <a:fillRect/>
          </a:stretch>
        </p:blipFill>
        <p:spPr>
          <a:xfrm>
            <a:off x="4276473" y="8026691"/>
            <a:ext cx="2386576" cy="663116"/>
          </a:xfrm>
          <a:prstGeom prst="rect">
            <a:avLst/>
          </a:prstGeom>
        </p:spPr>
      </p:pic>
      <p:pic>
        <p:nvPicPr>
          <p:cNvPr id="18" name="Picture 17">
            <a:extLst>
              <a:ext uri="{FF2B5EF4-FFF2-40B4-BE49-F238E27FC236}">
                <a16:creationId xmlns:a16="http://schemas.microsoft.com/office/drawing/2014/main" id="{506B6F90-686F-4E5A-86D5-DF7FA6770649}"/>
              </a:ext>
            </a:extLst>
          </p:cNvPr>
          <p:cNvPicPr>
            <a:picLocks noChangeAspect="1"/>
          </p:cNvPicPr>
          <p:nvPr/>
        </p:nvPicPr>
        <p:blipFill>
          <a:blip r:embed="rId4"/>
          <a:stretch>
            <a:fillRect/>
          </a:stretch>
        </p:blipFill>
        <p:spPr>
          <a:xfrm>
            <a:off x="3450486" y="3690626"/>
            <a:ext cx="1580882" cy="1537624"/>
          </a:xfrm>
          <a:prstGeom prst="rect">
            <a:avLst/>
          </a:prstGeom>
        </p:spPr>
      </p:pic>
      <p:pic>
        <p:nvPicPr>
          <p:cNvPr id="20" name="Picture 19">
            <a:extLst>
              <a:ext uri="{FF2B5EF4-FFF2-40B4-BE49-F238E27FC236}">
                <a16:creationId xmlns:a16="http://schemas.microsoft.com/office/drawing/2014/main" id="{2991F6CF-688B-4873-92E6-2597A2EDA968}"/>
              </a:ext>
            </a:extLst>
          </p:cNvPr>
          <p:cNvPicPr>
            <a:picLocks noChangeAspect="1"/>
          </p:cNvPicPr>
          <p:nvPr/>
        </p:nvPicPr>
        <p:blipFill>
          <a:blip r:embed="rId5"/>
          <a:stretch>
            <a:fillRect/>
          </a:stretch>
        </p:blipFill>
        <p:spPr>
          <a:xfrm>
            <a:off x="3429000" y="5954286"/>
            <a:ext cx="1640266" cy="1644346"/>
          </a:xfrm>
          <a:prstGeom prst="rect">
            <a:avLst/>
          </a:prstGeom>
        </p:spPr>
      </p:pic>
    </p:spTree>
    <p:extLst>
      <p:ext uri="{BB962C8B-B14F-4D97-AF65-F5344CB8AC3E}">
        <p14:creationId xmlns:p14="http://schemas.microsoft.com/office/powerpoint/2010/main" val="168414414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1386</TotalTime>
  <Words>528</Words>
  <Application>Microsoft Office PowerPoint</Application>
  <PresentationFormat>Widescreen</PresentationFormat>
  <Paragraphs>27</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Aimee Colton</dc:creator>
  <cp:lastModifiedBy>Aimee Colton</cp:lastModifiedBy>
  <cp:revision>7</cp:revision>
  <dcterms:created xsi:type="dcterms:W3CDTF">2025-07-10T12:00:07Z</dcterms:created>
  <dcterms:modified xsi:type="dcterms:W3CDTF">2025-07-11T11:06:31Z</dcterms:modified>
</cp:coreProperties>
</file>