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handoutMasterIdLst>
    <p:handoutMasterId r:id="rId5"/>
  </p:handoutMasterIdLst>
  <p:sldIdLst>
    <p:sldId id="256" r:id="rId2"/>
    <p:sldId id="257" r:id="rId3"/>
  </p:sldIdLst>
  <p:sldSz cx="7559675" cy="1069181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Oconnor" initials="KO" lastIdx="1" clrIdx="0">
    <p:extLst>
      <p:ext uri="{19B8F6BF-5375-455C-9EA6-DF929625EA0E}">
        <p15:presenceInfo xmlns:p15="http://schemas.microsoft.com/office/powerpoint/2012/main" userId="S-1-5-21-1554206993-2270710428-2988991324-3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33CC"/>
    <a:srgbClr val="F3CDE8"/>
    <a:srgbClr val="FF99FF"/>
    <a:srgbClr val="FFCCFF"/>
    <a:srgbClr val="FF0000"/>
    <a:srgbClr val="B96407"/>
    <a:srgbClr val="00FF00"/>
    <a:srgbClr val="EB8F15"/>
    <a:srgbClr val="B8E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73" autoAdjust="0"/>
    <p:restoredTop sz="88382" autoAdjust="0"/>
  </p:normalViewPr>
  <p:slideViewPr>
    <p:cSldViewPr snapToGrid="0" snapToObjects="1">
      <p:cViewPr>
        <p:scale>
          <a:sx n="80" d="100"/>
          <a:sy n="80" d="100"/>
        </p:scale>
        <p:origin x="970" y="-18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7F44B7A-0A01-4002-81D2-112874687222}" type="datetimeFigureOut">
              <a:rPr lang="en-GB" smtClean="0"/>
              <a:t>03/07/2025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9CA7A77-B0CD-440D-8B70-6EA4923CCB3C}" type="slidenum">
              <a:rPr lang="en-GB" smtClean="0"/>
              <a:t>‹#›</a:t>
            </a:fld>
            <a:endParaRPr lang="en-GB"/>
          </a:p>
        </p:txBody>
      </p:sp>
    </p:spTree>
    <p:extLst>
      <p:ext uri="{BB962C8B-B14F-4D97-AF65-F5344CB8AC3E}">
        <p14:creationId xmlns:p14="http://schemas.microsoft.com/office/powerpoint/2010/main" val="3364284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88BD416-89B9-4C22-BCA4-9FF6CD315584}" type="datetimeFigureOut">
              <a:rPr lang="en-GB" smtClean="0"/>
              <a:t>03/07/2025</a:t>
            </a:fld>
            <a:endParaRPr lang="en-GB"/>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48F6272-FB64-48A6-969C-6EA2C0CBF406}" type="slidenum">
              <a:rPr lang="en-GB" smtClean="0"/>
              <a:t>‹#›</a:t>
            </a:fld>
            <a:endParaRPr lang="en-GB"/>
          </a:p>
        </p:txBody>
      </p:sp>
    </p:spTree>
    <p:extLst>
      <p:ext uri="{BB962C8B-B14F-4D97-AF65-F5344CB8AC3E}">
        <p14:creationId xmlns:p14="http://schemas.microsoft.com/office/powerpoint/2010/main" val="283237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8F6272-FB64-48A6-969C-6EA2C0CBF406}" type="slidenum">
              <a:rPr lang="en-GB" smtClean="0"/>
              <a:t>1</a:t>
            </a:fld>
            <a:endParaRPr lang="en-GB"/>
          </a:p>
        </p:txBody>
      </p:sp>
    </p:spTree>
    <p:extLst>
      <p:ext uri="{BB962C8B-B14F-4D97-AF65-F5344CB8AC3E}">
        <p14:creationId xmlns:p14="http://schemas.microsoft.com/office/powerpoint/2010/main" val="51992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68607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04852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39038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03682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5F84FB9-A476-EA44-A25D-347024D5706F}"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22685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5F84FB9-A476-EA44-A25D-347024D5706F}"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81288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5F84FB9-A476-EA44-A25D-347024D5706F}" type="datetimeFigureOut">
              <a:rPr lang="en-US" smtClean="0"/>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67632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5F84FB9-A476-EA44-A25D-347024D5706F}" type="datetimeFigureOut">
              <a:rPr lang="en-US" smtClean="0"/>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43521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84FB9-A476-EA44-A25D-347024D5706F}" type="datetimeFigureOut">
              <a:rPr lang="en-US" smtClean="0"/>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32866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25F84FB9-A476-EA44-A25D-347024D5706F}"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55301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25F84FB9-A476-EA44-A25D-347024D5706F}"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25714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5F84FB9-A476-EA44-A25D-347024D5706F}" type="datetimeFigureOut">
              <a:rPr lang="en-US" smtClean="0"/>
              <a:t>7/3/2025</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A833CE4-A515-BC48-93EA-64783E8F6184}" type="slidenum">
              <a:rPr lang="en-US" smtClean="0"/>
              <a:t>‹#›</a:t>
            </a:fld>
            <a:endParaRPr lang="en-US"/>
          </a:p>
        </p:txBody>
      </p:sp>
    </p:spTree>
    <p:extLst>
      <p:ext uri="{BB962C8B-B14F-4D97-AF65-F5344CB8AC3E}">
        <p14:creationId xmlns:p14="http://schemas.microsoft.com/office/powerpoint/2010/main" val="208555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168555A-A683-4400-87C1-76A5CC9B7EF7}"/>
              </a:ext>
            </a:extLst>
          </p:cNvPr>
          <p:cNvPicPr>
            <a:picLocks noChangeAspect="1"/>
          </p:cNvPicPr>
          <p:nvPr/>
        </p:nvPicPr>
        <p:blipFill>
          <a:blip r:embed="rId3"/>
          <a:stretch>
            <a:fillRect/>
          </a:stretch>
        </p:blipFill>
        <p:spPr>
          <a:xfrm>
            <a:off x="2821384" y="8538173"/>
            <a:ext cx="4635289" cy="1780186"/>
          </a:xfrm>
          <a:prstGeom prst="rect">
            <a:avLst/>
          </a:prstGeom>
        </p:spPr>
      </p:pic>
      <p:sp>
        <p:nvSpPr>
          <p:cNvPr id="4" name="Rectangle 3"/>
          <p:cNvSpPr/>
          <p:nvPr/>
        </p:nvSpPr>
        <p:spPr>
          <a:xfrm>
            <a:off x="4717624" y="93299"/>
            <a:ext cx="1417031" cy="646331"/>
          </a:xfrm>
          <a:prstGeom prst="rect">
            <a:avLst/>
          </a:prstGeom>
        </p:spPr>
        <p:txBody>
          <a:bodyPr wrap="square">
            <a:spAutoFit/>
          </a:bodyPr>
          <a:lstStyle/>
          <a:p>
            <a:pPr algn="r"/>
            <a:endParaRPr lang="en-US" dirty="0">
              <a:solidFill>
                <a:srgbClr val="1F2F57"/>
              </a:solidFill>
            </a:endParaRPr>
          </a:p>
          <a:p>
            <a:pPr algn="r"/>
            <a:r>
              <a:rPr lang="en-US" dirty="0">
                <a:solidFill>
                  <a:srgbClr val="1F2F57"/>
                </a:solidFill>
              </a:rPr>
              <a:t>2025 </a:t>
            </a:r>
          </a:p>
        </p:txBody>
      </p:sp>
      <p:sp>
        <p:nvSpPr>
          <p:cNvPr id="5" name="Rectangle 4"/>
          <p:cNvSpPr/>
          <p:nvPr/>
        </p:nvSpPr>
        <p:spPr>
          <a:xfrm>
            <a:off x="-169426" y="529312"/>
            <a:ext cx="3468872" cy="1323439"/>
          </a:xfrm>
          <a:prstGeom prst="rect">
            <a:avLst/>
          </a:prstGeom>
        </p:spPr>
        <p:txBody>
          <a:bodyPr wrap="square">
            <a:spAutoFit/>
          </a:bodyPr>
          <a:lstStyle/>
          <a:p>
            <a:pPr algn="r"/>
            <a:r>
              <a:rPr lang="en-US" sz="3000" b="1" dirty="0">
                <a:solidFill>
                  <a:srgbClr val="1C90B1"/>
                </a:solidFill>
              </a:rPr>
              <a:t>   </a:t>
            </a:r>
            <a:r>
              <a:rPr lang="en-US" sz="5000" b="1" dirty="0">
                <a:solidFill>
                  <a:srgbClr val="7030A0"/>
                </a:solidFill>
              </a:rPr>
              <a:t>Attendance</a:t>
            </a:r>
          </a:p>
        </p:txBody>
      </p:sp>
      <p:sp>
        <p:nvSpPr>
          <p:cNvPr id="14" name="Rectangle 13"/>
          <p:cNvSpPr/>
          <p:nvPr/>
        </p:nvSpPr>
        <p:spPr>
          <a:xfrm>
            <a:off x="7811822" y="3568694"/>
            <a:ext cx="444265" cy="430887"/>
          </a:xfrm>
          <a:prstGeom prst="rect">
            <a:avLst/>
          </a:prstGeom>
        </p:spPr>
        <p:txBody>
          <a:bodyPr wrap="square">
            <a:spAutoFit/>
          </a:bodyPr>
          <a:lstStyle/>
          <a:p>
            <a:endParaRPr lang="en-US" sz="1100" dirty="0">
              <a:solidFill>
                <a:srgbClr val="1F2F57"/>
              </a:solidFill>
            </a:endParaRPr>
          </a:p>
          <a:p>
            <a:endParaRPr lang="en-US" sz="1100" dirty="0">
              <a:solidFill>
                <a:srgbClr val="1F2F57"/>
              </a:solidFill>
            </a:endParaRPr>
          </a:p>
        </p:txBody>
      </p:sp>
      <p:sp>
        <p:nvSpPr>
          <p:cNvPr id="18" name="TextBox 17"/>
          <p:cNvSpPr txBox="1"/>
          <p:nvPr/>
        </p:nvSpPr>
        <p:spPr>
          <a:xfrm>
            <a:off x="210297" y="2233010"/>
            <a:ext cx="1953352" cy="369332"/>
          </a:xfrm>
          <a:prstGeom prst="rect">
            <a:avLst/>
          </a:prstGeom>
          <a:noFill/>
        </p:spPr>
        <p:txBody>
          <a:bodyPr wrap="square" rtlCol="0">
            <a:spAutoFit/>
          </a:bodyPr>
          <a:lstStyle/>
          <a:p>
            <a:r>
              <a:rPr lang="en-GB" dirty="0"/>
              <a:t>Dear Parent/Carer,</a:t>
            </a:r>
          </a:p>
        </p:txBody>
      </p:sp>
      <p:sp>
        <p:nvSpPr>
          <p:cNvPr id="23" name="Rectangle 22"/>
          <p:cNvSpPr/>
          <p:nvPr/>
        </p:nvSpPr>
        <p:spPr>
          <a:xfrm>
            <a:off x="3389483" y="100700"/>
            <a:ext cx="1417031" cy="646331"/>
          </a:xfrm>
          <a:prstGeom prst="rect">
            <a:avLst/>
          </a:prstGeom>
        </p:spPr>
        <p:txBody>
          <a:bodyPr wrap="square">
            <a:spAutoFit/>
          </a:bodyPr>
          <a:lstStyle/>
          <a:p>
            <a:pPr algn="r"/>
            <a:endParaRPr lang="en-US" dirty="0">
              <a:solidFill>
                <a:srgbClr val="1F2F57"/>
              </a:solidFill>
            </a:endParaRPr>
          </a:p>
          <a:p>
            <a:pPr algn="r"/>
            <a:r>
              <a:rPr lang="en-US" dirty="0">
                <a:solidFill>
                  <a:srgbClr val="1F2F57"/>
                </a:solidFill>
              </a:rPr>
              <a:t>3rd </a:t>
            </a:r>
          </a:p>
        </p:txBody>
      </p:sp>
      <p:sp>
        <p:nvSpPr>
          <p:cNvPr id="19" name="Rectangle 18"/>
          <p:cNvSpPr/>
          <p:nvPr/>
        </p:nvSpPr>
        <p:spPr>
          <a:xfrm>
            <a:off x="-465965" y="1529962"/>
            <a:ext cx="3612468" cy="861774"/>
          </a:xfrm>
          <a:prstGeom prst="rect">
            <a:avLst/>
          </a:prstGeom>
        </p:spPr>
        <p:txBody>
          <a:bodyPr wrap="square">
            <a:spAutoFit/>
          </a:bodyPr>
          <a:lstStyle/>
          <a:p>
            <a:pPr algn="r"/>
            <a:r>
              <a:rPr lang="en-US" sz="5000" b="1" dirty="0">
                <a:solidFill>
                  <a:srgbClr val="7030A0"/>
                </a:solidFill>
              </a:rPr>
              <a:t>Newsletter</a:t>
            </a:r>
          </a:p>
        </p:txBody>
      </p:sp>
      <p:sp>
        <p:nvSpPr>
          <p:cNvPr id="17" name="TextBox 16"/>
          <p:cNvSpPr txBox="1"/>
          <p:nvPr/>
        </p:nvSpPr>
        <p:spPr>
          <a:xfrm>
            <a:off x="7268879" y="6307494"/>
            <a:ext cx="46972" cy="714746"/>
          </a:xfrm>
          <a:prstGeom prst="rect">
            <a:avLst/>
          </a:prstGeom>
          <a:noFill/>
        </p:spPr>
        <p:txBody>
          <a:bodyPr wrap="square" rtlCol="0">
            <a:spAutoFit/>
          </a:bodyPr>
          <a:lstStyle/>
          <a:p>
            <a:endParaRPr lang="en-GB" dirty="0"/>
          </a:p>
        </p:txBody>
      </p:sp>
      <p:sp>
        <p:nvSpPr>
          <p:cNvPr id="6" name="TextBox 5"/>
          <p:cNvSpPr txBox="1"/>
          <p:nvPr/>
        </p:nvSpPr>
        <p:spPr>
          <a:xfrm>
            <a:off x="196748" y="2528459"/>
            <a:ext cx="3286191" cy="4154984"/>
          </a:xfrm>
          <a:prstGeom prst="rect">
            <a:avLst/>
          </a:prstGeom>
          <a:noFill/>
        </p:spPr>
        <p:txBody>
          <a:bodyPr wrap="square" rtlCol="0">
            <a:spAutoFit/>
          </a:bodyPr>
          <a:lstStyle/>
          <a:p>
            <a:r>
              <a:rPr lang="en-GB" sz="1200" dirty="0"/>
              <a:t>Welcome to our July newsletter. The academic year will soon be coming to an end which means in the children’s end of year attendance letters will be sent out. Please take time to review your child’s attendance percentage and the category they have been placed into. </a:t>
            </a:r>
          </a:p>
          <a:p>
            <a:endParaRPr lang="en-GB" sz="1200" dirty="0"/>
          </a:p>
          <a:p>
            <a:r>
              <a:rPr lang="en-GB" sz="1200" dirty="0"/>
              <a:t>Research shows that regular attendance and good punctuality are crucial for children to achieve their full potential at school. </a:t>
            </a:r>
          </a:p>
          <a:p>
            <a:endParaRPr lang="en-GB" sz="1200" dirty="0"/>
          </a:p>
          <a:p>
            <a:r>
              <a:rPr lang="en-GB" sz="1200" dirty="0"/>
              <a:t>We aim for all children to have 100% attendance in order to make the most of the teaching and learning that is offered at Sir Edmund Hillary L.E.A.D. Academy. </a:t>
            </a:r>
          </a:p>
          <a:p>
            <a:endParaRPr lang="en-GB" sz="1200" dirty="0"/>
          </a:p>
          <a:p>
            <a:r>
              <a:rPr lang="en-GB" sz="1200" dirty="0"/>
              <a:t>We expect all children to finish the academic year above 96%. If this is not the case for your child this academic year please work with us to ensure they meet their individual target next year. </a:t>
            </a:r>
          </a:p>
          <a:p>
            <a:endParaRPr lang="en-GB" sz="1200" dirty="0"/>
          </a:p>
          <a:p>
            <a:endParaRPr lang="en-GB" sz="1200" dirty="0"/>
          </a:p>
        </p:txBody>
      </p:sp>
      <p:sp>
        <p:nvSpPr>
          <p:cNvPr id="11" name="AutoShape 2" descr="Party Celebration PNG - celebrate, celebration clipart, fireworks, get, get  together | Clip art, Graphic design text, Firewor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1215" y="199934"/>
            <a:ext cx="704636" cy="468939"/>
          </a:xfrm>
          <a:prstGeom prst="rect">
            <a:avLst/>
          </a:prstGeom>
        </p:spPr>
      </p:pic>
      <p:sp>
        <p:nvSpPr>
          <p:cNvPr id="2" name="AutoShape 2" descr="July Word Stock Illustrations – 4,079 July Word Stock Illustrations,  Vectors &amp; Clipart - Dreamsti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4" descr="July Word Stock Illustrations – 4,079 July Word Stock Illustrations,  Vectors &amp; Clipart - Dreamstim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10" descr="July Word Stock Illustrations – 4,079 July Word Stock Illustrations,  Vectors &amp; Clipart - Dreamstim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AutoShape 12" descr="July Word Stock Illustrations – 4,079 July Word Stock Illustrations,  Vectors &amp; Clipart - Dreamstim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710+ Inflatable Slide Illustrations, Royalty-Free Vector Graphics &amp; Clip Art  - iStock | Airplane inflatable slide"/>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Popcorn Png Transparent PNG - 1024x1024 - Free Download on NicePN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Rectangle 26"/>
          <p:cNvSpPr/>
          <p:nvPr/>
        </p:nvSpPr>
        <p:spPr>
          <a:xfrm>
            <a:off x="3560679" y="840094"/>
            <a:ext cx="3778250" cy="1785104"/>
          </a:xfrm>
          <a:prstGeom prst="rect">
            <a:avLst/>
          </a:prstGeom>
          <a:solidFill>
            <a:schemeClr val="accent2">
              <a:lumMod val="20000"/>
              <a:lumOff val="80000"/>
            </a:schemeClr>
          </a:solidFill>
          <a:ln w="28575">
            <a:solidFill>
              <a:srgbClr val="FF9933"/>
            </a:solidFill>
          </a:ln>
        </p:spPr>
        <p:txBody>
          <a:bodyPr>
            <a:spAutoFit/>
          </a:bodyPr>
          <a:lstStyle/>
          <a:p>
            <a:pPr algn="ctr"/>
            <a:r>
              <a:rPr lang="en-GB" sz="1400" b="1" i="1" u="sng" dirty="0">
                <a:solidFill>
                  <a:srgbClr val="FF9933"/>
                </a:solidFill>
                <a:latin typeface="Monotype Corsiva" panose="03010101010201010101" pitchFamily="66" charset="0"/>
              </a:rPr>
              <a:t>HOLIDAYS</a:t>
            </a:r>
          </a:p>
          <a:p>
            <a:endParaRPr lang="en-GB" sz="1200" dirty="0"/>
          </a:p>
          <a:p>
            <a:r>
              <a:rPr lang="en-GB" sz="1200" b="1" dirty="0">
                <a:solidFill>
                  <a:srgbClr val="FF9933"/>
                </a:solidFill>
              </a:rPr>
              <a:t>Holidays in term time will have a detrimental effect on your child’s progress, as they miss chunks of their learning. In line with Sir Edmund Hillary’s policy, we will not authorise any holidays in term time. </a:t>
            </a:r>
          </a:p>
          <a:p>
            <a:r>
              <a:rPr lang="en-GB" sz="1200" b="1" dirty="0">
                <a:solidFill>
                  <a:srgbClr val="FF9933"/>
                </a:solidFill>
              </a:rPr>
              <a:t>Unauthorised holidays during term time will be referred to the Education Welfare Service for legal action to be considered. </a:t>
            </a:r>
          </a:p>
        </p:txBody>
      </p:sp>
      <p:pic>
        <p:nvPicPr>
          <p:cNvPr id="1044" name="Picture 20" descr="Every Day Counts – School Attendance – Herne Hill Primary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2469" y="53108"/>
            <a:ext cx="1626211" cy="726711"/>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2" descr="June Vectors, Clipart &amp; Illustrations ..."/>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AutoShape 4" descr="June Vectors, Clipart &amp; Illustrations ..."/>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Cloud Callout 43"/>
          <p:cNvSpPr/>
          <p:nvPr/>
        </p:nvSpPr>
        <p:spPr>
          <a:xfrm>
            <a:off x="3552617" y="2672578"/>
            <a:ext cx="3716262" cy="383490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t>Did you know late marks affect your child’s attendance percentage? Pupils miss key information by arriving late  which can cause your child to feel unsettled potentially affecting their learning and result in a referral to the Education Welfare Service. </a:t>
            </a:r>
          </a:p>
        </p:txBody>
      </p:sp>
      <p:pic>
        <p:nvPicPr>
          <p:cNvPr id="1029" name="Picture 8" descr="Attendance Stock Illustrations – 4,050 Attendance Stock Illustrations,  Vectors &amp; Clipart - Dreamsti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975" y="9260275"/>
            <a:ext cx="1371600" cy="13232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AA590BCB-02C2-4D10-AA7C-9357C455CE57}"/>
              </a:ext>
            </a:extLst>
          </p:cNvPr>
          <p:cNvPicPr>
            <a:picLocks noChangeAspect="1"/>
          </p:cNvPicPr>
          <p:nvPr/>
        </p:nvPicPr>
        <p:blipFill>
          <a:blip r:embed="rId7"/>
          <a:stretch>
            <a:fillRect/>
          </a:stretch>
        </p:blipFill>
        <p:spPr>
          <a:xfrm>
            <a:off x="79871" y="129765"/>
            <a:ext cx="2725148" cy="987638"/>
          </a:xfrm>
          <a:prstGeom prst="rect">
            <a:avLst/>
          </a:prstGeom>
        </p:spPr>
      </p:pic>
      <p:pic>
        <p:nvPicPr>
          <p:cNvPr id="26" name="Picture 25">
            <a:extLst>
              <a:ext uri="{FF2B5EF4-FFF2-40B4-BE49-F238E27FC236}">
                <a16:creationId xmlns:a16="http://schemas.microsoft.com/office/drawing/2014/main" id="{13AADD3B-D8AD-43EA-B8B8-003E8937882B}"/>
              </a:ext>
            </a:extLst>
          </p:cNvPr>
          <p:cNvPicPr>
            <a:picLocks noChangeAspect="1"/>
          </p:cNvPicPr>
          <p:nvPr/>
        </p:nvPicPr>
        <p:blipFill>
          <a:blip r:embed="rId8"/>
          <a:stretch>
            <a:fillRect/>
          </a:stretch>
        </p:blipFill>
        <p:spPr>
          <a:xfrm>
            <a:off x="103001" y="7353306"/>
            <a:ext cx="3913971" cy="1767993"/>
          </a:xfrm>
          <a:prstGeom prst="rect">
            <a:avLst/>
          </a:prstGeom>
        </p:spPr>
      </p:pic>
      <p:pic>
        <p:nvPicPr>
          <p:cNvPr id="34" name="Picture 33">
            <a:extLst>
              <a:ext uri="{FF2B5EF4-FFF2-40B4-BE49-F238E27FC236}">
                <a16:creationId xmlns:a16="http://schemas.microsoft.com/office/drawing/2014/main" id="{863767D1-6BDD-4910-A13F-5DFA2604D328}"/>
              </a:ext>
            </a:extLst>
          </p:cNvPr>
          <p:cNvPicPr>
            <a:picLocks noChangeAspect="1"/>
          </p:cNvPicPr>
          <p:nvPr/>
        </p:nvPicPr>
        <p:blipFill>
          <a:blip r:embed="rId9"/>
          <a:stretch>
            <a:fillRect/>
          </a:stretch>
        </p:blipFill>
        <p:spPr>
          <a:xfrm>
            <a:off x="4929308" y="6981065"/>
            <a:ext cx="2202221" cy="1279991"/>
          </a:xfrm>
          <a:prstGeom prst="rect">
            <a:avLst/>
          </a:prstGeom>
        </p:spPr>
      </p:pic>
      <p:sp>
        <p:nvSpPr>
          <p:cNvPr id="46" name="TextBox 45">
            <a:extLst>
              <a:ext uri="{FF2B5EF4-FFF2-40B4-BE49-F238E27FC236}">
                <a16:creationId xmlns:a16="http://schemas.microsoft.com/office/drawing/2014/main" id="{FB8DA9F6-9262-4A07-92CB-0CECB3905C42}"/>
              </a:ext>
            </a:extLst>
          </p:cNvPr>
          <p:cNvSpPr txBox="1"/>
          <p:nvPr/>
        </p:nvSpPr>
        <p:spPr>
          <a:xfrm>
            <a:off x="3967117" y="8792239"/>
            <a:ext cx="3456214" cy="1569660"/>
          </a:xfrm>
          <a:prstGeom prst="rect">
            <a:avLst/>
          </a:prstGeom>
          <a:noFill/>
        </p:spPr>
        <p:txBody>
          <a:bodyPr wrap="square">
            <a:spAutoFit/>
          </a:bodyPr>
          <a:lstStyle/>
          <a:p>
            <a:r>
              <a:rPr lang="en-GB" sz="1600" dirty="0">
                <a:solidFill>
                  <a:schemeClr val="accent2"/>
                </a:solidFill>
                <a:latin typeface="Harlow Solid Italic" panose="04030604020F02020D02" pitchFamily="82" charset="0"/>
              </a:rPr>
              <a:t>Why not come to our breakfast club which opens at 7.30am everyday. The cost is £3 children have breakfast, play &amp; have fun. What a fantastic start to their morning! Please book 24 hours prior via school comms. </a:t>
            </a:r>
          </a:p>
        </p:txBody>
      </p:sp>
      <p:pic>
        <p:nvPicPr>
          <p:cNvPr id="48" name="Picture 47">
            <a:extLst>
              <a:ext uri="{FF2B5EF4-FFF2-40B4-BE49-F238E27FC236}">
                <a16:creationId xmlns:a16="http://schemas.microsoft.com/office/drawing/2014/main" id="{3B08BE51-04DD-4421-A060-BDFED4A48FB3}"/>
              </a:ext>
            </a:extLst>
          </p:cNvPr>
          <p:cNvPicPr>
            <a:picLocks noChangeAspect="1"/>
          </p:cNvPicPr>
          <p:nvPr/>
        </p:nvPicPr>
        <p:blipFill>
          <a:blip r:embed="rId10"/>
          <a:stretch>
            <a:fillRect/>
          </a:stretch>
        </p:blipFill>
        <p:spPr>
          <a:xfrm>
            <a:off x="875547" y="6333617"/>
            <a:ext cx="2904290" cy="910115"/>
          </a:xfrm>
          <a:prstGeom prst="rect">
            <a:avLst/>
          </a:prstGeom>
        </p:spPr>
      </p:pic>
      <p:pic>
        <p:nvPicPr>
          <p:cNvPr id="8" name="Picture 7">
            <a:extLst>
              <a:ext uri="{FF2B5EF4-FFF2-40B4-BE49-F238E27FC236}">
                <a16:creationId xmlns:a16="http://schemas.microsoft.com/office/drawing/2014/main" id="{0FAE697C-F56A-4602-BB66-69116219C64C}"/>
              </a:ext>
            </a:extLst>
          </p:cNvPr>
          <p:cNvPicPr>
            <a:picLocks noChangeAspect="1"/>
          </p:cNvPicPr>
          <p:nvPr/>
        </p:nvPicPr>
        <p:blipFill>
          <a:blip r:embed="rId11"/>
          <a:stretch>
            <a:fillRect/>
          </a:stretch>
        </p:blipFill>
        <p:spPr>
          <a:xfrm>
            <a:off x="4806514" y="325334"/>
            <a:ext cx="757014" cy="445410"/>
          </a:xfrm>
          <a:prstGeom prst="rect">
            <a:avLst/>
          </a:prstGeom>
        </p:spPr>
      </p:pic>
    </p:spTree>
    <p:extLst>
      <p:ext uri="{BB962C8B-B14F-4D97-AF65-F5344CB8AC3E}">
        <p14:creationId xmlns:p14="http://schemas.microsoft.com/office/powerpoint/2010/main" val="166557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FF39D8E-DC05-49DA-AB2F-3F605D1443EA}"/>
              </a:ext>
            </a:extLst>
          </p:cNvPr>
          <p:cNvSpPr/>
          <p:nvPr/>
        </p:nvSpPr>
        <p:spPr>
          <a:xfrm>
            <a:off x="225941" y="1201439"/>
            <a:ext cx="7170511" cy="3618211"/>
          </a:xfrm>
          <a:prstGeom prst="round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49" name="Straight Connector 48"/>
          <p:cNvCxnSpPr/>
          <p:nvPr/>
        </p:nvCxnSpPr>
        <p:spPr>
          <a:xfrm>
            <a:off x="8207642" y="12125938"/>
            <a:ext cx="2375859" cy="0"/>
          </a:xfrm>
          <a:prstGeom prst="line">
            <a:avLst/>
          </a:prstGeom>
          <a:ln w="6350">
            <a:solidFill>
              <a:srgbClr val="1C90B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78875" y="8208326"/>
            <a:ext cx="2646639" cy="1815882"/>
          </a:xfrm>
          <a:prstGeom prst="rect">
            <a:avLst/>
          </a:prstGeom>
        </p:spPr>
        <p:txBody>
          <a:bodyPr wrap="square">
            <a:spAutoFit/>
          </a:bodyPr>
          <a:lstStyle/>
          <a:p>
            <a:pPr algn="ctr"/>
            <a:r>
              <a:rPr lang="en-GB" sz="1400" b="1" dirty="0">
                <a:solidFill>
                  <a:srgbClr val="FFC000"/>
                </a:solidFill>
                <a:latin typeface="Kristen ITC" panose="03050502040202030202" pitchFamily="66" charset="0"/>
              </a:rPr>
              <a:t>Please continue to ensure your child is in school everyday and on time. By working together the children can have the very best start in life. </a:t>
            </a:r>
          </a:p>
          <a:p>
            <a:pPr algn="ctr"/>
            <a:r>
              <a:rPr lang="en-GB" sz="1400" b="1" dirty="0">
                <a:solidFill>
                  <a:srgbClr val="FFC000"/>
                </a:solidFill>
                <a:latin typeface="Kristen ITC" panose="03050502040202030202" pitchFamily="66" charset="0"/>
              </a:rPr>
              <a:t>Thank you for your ongoing support.</a:t>
            </a:r>
          </a:p>
        </p:txBody>
      </p:sp>
      <p:pic>
        <p:nvPicPr>
          <p:cNvPr id="2050" name="Picture 2" descr="Attendance – Families – P.S. 199 Frederick Wacht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317" y="137631"/>
            <a:ext cx="4175761" cy="883408"/>
          </a:xfrm>
          <a:prstGeom prst="rect">
            <a:avLst/>
          </a:prstGeom>
          <a:noFill/>
          <a:extLst>
            <a:ext uri="{909E8E84-426E-40DD-AFC4-6F175D3DCCD1}">
              <a14:hiddenFill xmlns:a14="http://schemas.microsoft.com/office/drawing/2010/main">
                <a:solidFill>
                  <a:srgbClr val="FFFFFF"/>
                </a:solidFill>
              </a14:hiddenFill>
            </a:ext>
          </a:extLst>
        </p:spPr>
      </p:pic>
      <p:sp>
        <p:nvSpPr>
          <p:cNvPr id="2" name="Up Ribbon 1"/>
          <p:cNvSpPr/>
          <p:nvPr/>
        </p:nvSpPr>
        <p:spPr>
          <a:xfrm>
            <a:off x="4717935" y="6601735"/>
            <a:ext cx="2678517" cy="1179587"/>
          </a:xfrm>
          <a:prstGeom prst="ribbon2">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Whole school attendance</a:t>
            </a:r>
          </a:p>
          <a:p>
            <a:pPr algn="ctr"/>
            <a:r>
              <a:rPr lang="en-GB" sz="1200" dirty="0"/>
              <a:t>95.9% </a:t>
            </a:r>
          </a:p>
        </p:txBody>
      </p:sp>
      <p:sp>
        <p:nvSpPr>
          <p:cNvPr id="4" name="AutoShape 6" descr="40,448,220 Sunrise Stock Illustrations |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40,448,220 Sunrise Stock Illustrations | Depositpho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TextBox 22">
            <a:extLst>
              <a:ext uri="{FF2B5EF4-FFF2-40B4-BE49-F238E27FC236}">
                <a16:creationId xmlns:a16="http://schemas.microsoft.com/office/drawing/2014/main" id="{48ABF6F1-9442-4D9B-832C-E4A26D863D7E}"/>
              </a:ext>
            </a:extLst>
          </p:cNvPr>
          <p:cNvSpPr txBox="1"/>
          <p:nvPr/>
        </p:nvSpPr>
        <p:spPr>
          <a:xfrm>
            <a:off x="460375" y="1339456"/>
            <a:ext cx="6865138" cy="3293209"/>
          </a:xfrm>
          <a:prstGeom prst="rect">
            <a:avLst/>
          </a:prstGeom>
          <a:noFill/>
        </p:spPr>
        <p:txBody>
          <a:bodyPr wrap="square">
            <a:spAutoFit/>
          </a:bodyPr>
          <a:lstStyle/>
          <a:p>
            <a:r>
              <a:rPr lang="en-GB" sz="1600" b="1" dirty="0"/>
              <a:t>We understand that appointments are sometimes necessary during the school day. Permission for your child to attend an appointment will be granted upon receipt of an official appointment confirmation. Ideally, this brought into school at least 24 hours in advance. However, we do appreciate emergencies can occur.</a:t>
            </a:r>
          </a:p>
          <a:p>
            <a:endParaRPr lang="en-GB" sz="1600" b="1" dirty="0"/>
          </a:p>
          <a:p>
            <a:r>
              <a:rPr lang="en-GB" sz="1600" b="1" dirty="0"/>
              <a:t>A Reminder:</a:t>
            </a:r>
          </a:p>
          <a:p>
            <a:r>
              <a:rPr lang="en-GB" sz="1600" b="1" dirty="0"/>
              <a:t>Friday Afternoons are dedicated to our Celebration Assemblies, where we recognise and celebrate the achievements of our wonderful children. We kindly ask that you avoid scheduling appointments during this time whenever possible. </a:t>
            </a:r>
          </a:p>
          <a:p>
            <a:endParaRPr lang="en-GB" sz="1600" b="1" dirty="0"/>
          </a:p>
          <a:p>
            <a:r>
              <a:rPr lang="en-GB" sz="1600" b="1" dirty="0"/>
              <a:t>Thank you for your understanding and support.</a:t>
            </a:r>
          </a:p>
        </p:txBody>
      </p:sp>
      <p:pic>
        <p:nvPicPr>
          <p:cNvPr id="20" name="Picture 19">
            <a:extLst>
              <a:ext uri="{FF2B5EF4-FFF2-40B4-BE49-F238E27FC236}">
                <a16:creationId xmlns:a16="http://schemas.microsoft.com/office/drawing/2014/main" id="{62E4742E-3D19-4625-91AD-E98B4BF8F16D}"/>
              </a:ext>
            </a:extLst>
          </p:cNvPr>
          <p:cNvPicPr>
            <a:picLocks noChangeAspect="1"/>
          </p:cNvPicPr>
          <p:nvPr/>
        </p:nvPicPr>
        <p:blipFill>
          <a:blip r:embed="rId3"/>
          <a:stretch>
            <a:fillRect/>
          </a:stretch>
        </p:blipFill>
        <p:spPr>
          <a:xfrm>
            <a:off x="307975" y="9227684"/>
            <a:ext cx="3723881" cy="1032614"/>
          </a:xfrm>
          <a:prstGeom prst="rect">
            <a:avLst/>
          </a:prstGeom>
        </p:spPr>
      </p:pic>
      <p:pic>
        <p:nvPicPr>
          <p:cNvPr id="25" name="Picture 24">
            <a:extLst>
              <a:ext uri="{FF2B5EF4-FFF2-40B4-BE49-F238E27FC236}">
                <a16:creationId xmlns:a16="http://schemas.microsoft.com/office/drawing/2014/main" id="{F29E036C-463A-4A1D-9526-66683B0E44DE}"/>
              </a:ext>
            </a:extLst>
          </p:cNvPr>
          <p:cNvPicPr>
            <a:picLocks noChangeAspect="1"/>
          </p:cNvPicPr>
          <p:nvPr/>
        </p:nvPicPr>
        <p:blipFill>
          <a:blip r:embed="rId4"/>
          <a:stretch>
            <a:fillRect/>
          </a:stretch>
        </p:blipFill>
        <p:spPr>
          <a:xfrm>
            <a:off x="4678875" y="5254285"/>
            <a:ext cx="2646638" cy="1179588"/>
          </a:xfrm>
          <a:prstGeom prst="rect">
            <a:avLst/>
          </a:prstGeom>
        </p:spPr>
      </p:pic>
      <p:pic>
        <p:nvPicPr>
          <p:cNvPr id="6" name="Picture 5">
            <a:extLst>
              <a:ext uri="{FF2B5EF4-FFF2-40B4-BE49-F238E27FC236}">
                <a16:creationId xmlns:a16="http://schemas.microsoft.com/office/drawing/2014/main" id="{5FBBDF62-8362-42E1-854A-798CDDF1E274}"/>
              </a:ext>
            </a:extLst>
          </p:cNvPr>
          <p:cNvPicPr>
            <a:picLocks noChangeAspect="1"/>
          </p:cNvPicPr>
          <p:nvPr/>
        </p:nvPicPr>
        <p:blipFill>
          <a:blip r:embed="rId5"/>
          <a:stretch>
            <a:fillRect/>
          </a:stretch>
        </p:blipFill>
        <p:spPr>
          <a:xfrm>
            <a:off x="305400" y="5015041"/>
            <a:ext cx="4194685" cy="4113725"/>
          </a:xfrm>
          <a:prstGeom prst="rect">
            <a:avLst/>
          </a:prstGeom>
        </p:spPr>
      </p:pic>
    </p:spTree>
    <p:extLst>
      <p:ext uri="{BB962C8B-B14F-4D97-AF65-F5344CB8AC3E}">
        <p14:creationId xmlns:p14="http://schemas.microsoft.com/office/powerpoint/2010/main" val="14859654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8160</TotalTime>
  <Words>441</Words>
  <Application>Microsoft Office PowerPoint</Application>
  <PresentationFormat>Custom</PresentationFormat>
  <Paragraphs>31</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Harlow Solid Italic</vt:lpstr>
      <vt:lpstr>Kristen ITC</vt:lpstr>
      <vt:lpstr>Monotype Corsiva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Aimee Colton</cp:lastModifiedBy>
  <cp:revision>428</cp:revision>
  <cp:lastPrinted>2023-07-12T07:09:55Z</cp:lastPrinted>
  <dcterms:created xsi:type="dcterms:W3CDTF">2017-11-10T11:10:22Z</dcterms:created>
  <dcterms:modified xsi:type="dcterms:W3CDTF">2025-07-03T14:10:36Z</dcterms:modified>
</cp:coreProperties>
</file>