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4"/>
  </p:notesMasterIdLst>
  <p:handoutMasterIdLst>
    <p:handoutMasterId r:id="rId25"/>
  </p:handoutMasterIdLst>
  <p:sldIdLst>
    <p:sldId id="256" r:id="rId5"/>
    <p:sldId id="258" r:id="rId6"/>
    <p:sldId id="263" r:id="rId7"/>
    <p:sldId id="272" r:id="rId8"/>
    <p:sldId id="273" r:id="rId9"/>
    <p:sldId id="264" r:id="rId10"/>
    <p:sldId id="279" r:id="rId11"/>
    <p:sldId id="265" r:id="rId12"/>
    <p:sldId id="266" r:id="rId13"/>
    <p:sldId id="267" r:id="rId14"/>
    <p:sldId id="268" r:id="rId15"/>
    <p:sldId id="269" r:id="rId16"/>
    <p:sldId id="270" r:id="rId17"/>
    <p:sldId id="262" r:id="rId18"/>
    <p:sldId id="259" r:id="rId19"/>
    <p:sldId id="277" r:id="rId20"/>
    <p:sldId id="275" r:id="rId21"/>
    <p:sldId id="261" r:id="rId22"/>
    <p:sldId id="280" r:id="rId2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571F3E-E37A-4986-9C75-591E86A0357B}" v="5" dt="2026-02-08T18:39:29.1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0" autoAdjust="0"/>
    <p:restoredTop sz="94660"/>
  </p:normalViewPr>
  <p:slideViewPr>
    <p:cSldViewPr snapToGrid="0">
      <p:cViewPr varScale="1">
        <p:scale>
          <a:sx n="95" d="100"/>
          <a:sy n="95" d="100"/>
        </p:scale>
        <p:origin x="14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ron Craik" userId="9c272955-99dc-48cc-aa63-1003148f4a88" providerId="ADAL" clId="{8193C044-2535-4947-94F4-104579333E33}"/>
    <pc:docChg chg="custSel modSld">
      <pc:chgData name="Sharon Craik" userId="9c272955-99dc-48cc-aa63-1003148f4a88" providerId="ADAL" clId="{8193C044-2535-4947-94F4-104579333E33}" dt="2026-02-09T17:14:16.950" v="2" actId="313"/>
      <pc:docMkLst>
        <pc:docMk/>
      </pc:docMkLst>
      <pc:sldChg chg="modSp mod">
        <pc:chgData name="Sharon Craik" userId="9c272955-99dc-48cc-aa63-1003148f4a88" providerId="ADAL" clId="{8193C044-2535-4947-94F4-104579333E33}" dt="2026-02-09T17:14:16.950" v="2" actId="313"/>
        <pc:sldMkLst>
          <pc:docMk/>
          <pc:sldMk cId="3771370452" sldId="256"/>
        </pc:sldMkLst>
        <pc:spChg chg="mod">
          <ac:chgData name="Sharon Craik" userId="9c272955-99dc-48cc-aa63-1003148f4a88" providerId="ADAL" clId="{8193C044-2535-4947-94F4-104579333E33}" dt="2026-02-09T17:14:16.950" v="2" actId="313"/>
          <ac:spMkLst>
            <pc:docMk/>
            <pc:sldMk cId="3771370452" sldId="256"/>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1"/>
            <a:ext cx="2946400" cy="498395"/>
          </a:xfrm>
          <a:prstGeom prst="rect">
            <a:avLst/>
          </a:prstGeom>
        </p:spPr>
        <p:txBody>
          <a:bodyPr vert="horz" lIns="91440" tIns="45720" rIns="91440" bIns="45720" rtlCol="0"/>
          <a:lstStyle>
            <a:lvl1pPr algn="r">
              <a:defRPr sz="1200"/>
            </a:lvl1pPr>
          </a:lstStyle>
          <a:p>
            <a:fld id="{2259D460-61A7-4812-871D-54DDA3041014}" type="datetimeFigureOut">
              <a:rPr lang="en-GB" smtClean="0"/>
              <a:t>09/02/2026</a:t>
            </a:fld>
            <a:endParaRPr lang="en-GB"/>
          </a:p>
        </p:txBody>
      </p:sp>
      <p:sp>
        <p:nvSpPr>
          <p:cNvPr id="4" name="Footer Placeholder 3"/>
          <p:cNvSpPr>
            <a:spLocks noGrp="1"/>
          </p:cNvSpPr>
          <p:nvPr>
            <p:ph type="ftr" sz="quarter" idx="2"/>
          </p:nvPr>
        </p:nvSpPr>
        <p:spPr>
          <a:xfrm>
            <a:off x="0" y="9428243"/>
            <a:ext cx="2946400" cy="49839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243"/>
            <a:ext cx="2946400" cy="498395"/>
          </a:xfrm>
          <a:prstGeom prst="rect">
            <a:avLst/>
          </a:prstGeom>
        </p:spPr>
        <p:txBody>
          <a:bodyPr vert="horz" lIns="91440" tIns="45720" rIns="91440" bIns="45720" rtlCol="0" anchor="b"/>
          <a:lstStyle>
            <a:lvl1pPr algn="r">
              <a:defRPr sz="1200"/>
            </a:lvl1pPr>
          </a:lstStyle>
          <a:p>
            <a:fld id="{B25E2D1A-933B-4C7D-9D42-42CC66008129}" type="slidenum">
              <a:rPr lang="en-GB" smtClean="0"/>
              <a:t>‹#›</a:t>
            </a:fld>
            <a:endParaRPr lang="en-GB"/>
          </a:p>
        </p:txBody>
      </p:sp>
    </p:spTree>
    <p:extLst>
      <p:ext uri="{BB962C8B-B14F-4D97-AF65-F5344CB8AC3E}">
        <p14:creationId xmlns:p14="http://schemas.microsoft.com/office/powerpoint/2010/main" val="1104313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1"/>
            <a:ext cx="2946400" cy="498395"/>
          </a:xfrm>
          <a:prstGeom prst="rect">
            <a:avLst/>
          </a:prstGeom>
        </p:spPr>
        <p:txBody>
          <a:bodyPr vert="horz" lIns="91440" tIns="45720" rIns="91440" bIns="45720" rtlCol="0"/>
          <a:lstStyle>
            <a:lvl1pPr algn="r">
              <a:defRPr sz="1200"/>
            </a:lvl1pPr>
          </a:lstStyle>
          <a:p>
            <a:fld id="{1E5C4C22-33B6-4B66-AFE0-3AF5A75820AF}" type="datetimeFigureOut">
              <a:rPr lang="en-GB" smtClean="0"/>
              <a:t>09/02/2026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7612"/>
            <a:ext cx="5438775" cy="39078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243"/>
            <a:ext cx="2946400" cy="49839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243"/>
            <a:ext cx="2946400" cy="498395"/>
          </a:xfrm>
          <a:prstGeom prst="rect">
            <a:avLst/>
          </a:prstGeom>
        </p:spPr>
        <p:txBody>
          <a:bodyPr vert="horz" lIns="91440" tIns="45720" rIns="91440" bIns="45720" rtlCol="0" anchor="b"/>
          <a:lstStyle>
            <a:lvl1pPr algn="r">
              <a:defRPr sz="1200"/>
            </a:lvl1pPr>
          </a:lstStyle>
          <a:p>
            <a:fld id="{230728BC-121A-4954-BF25-12D1A3F5C8F1}" type="slidenum">
              <a:rPr lang="en-GB" smtClean="0"/>
              <a:t>‹#›</a:t>
            </a:fld>
            <a:endParaRPr lang="en-GB"/>
          </a:p>
        </p:txBody>
      </p:sp>
    </p:spTree>
    <p:extLst>
      <p:ext uri="{BB962C8B-B14F-4D97-AF65-F5344CB8AC3E}">
        <p14:creationId xmlns:p14="http://schemas.microsoft.com/office/powerpoint/2010/main" val="2829322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72027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Identify that there are some questions that have 2 marks and some that have 1. If the answer to this question is wrong, children could still get a mark for a correct method containing an error. </a:t>
            </a:r>
          </a:p>
        </p:txBody>
      </p:sp>
    </p:spTree>
    <p:extLst>
      <p:ext uri="{BB962C8B-B14F-4D97-AF65-F5344CB8AC3E}">
        <p14:creationId xmlns:p14="http://schemas.microsoft.com/office/powerpoint/2010/main" val="982399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GB" dirty="0"/>
          </a:p>
        </p:txBody>
      </p:sp>
    </p:spTree>
    <p:extLst>
      <p:ext uri="{BB962C8B-B14F-4D97-AF65-F5344CB8AC3E}">
        <p14:creationId xmlns:p14="http://schemas.microsoft.com/office/powerpoint/2010/main" val="3731629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These are examples of how children could solve the calculations. There are some that could/ should be solved mentally as it is far quicker that way (40 marks in 30 minutes does not allow for 1 minute + per mark). </a:t>
            </a:r>
          </a:p>
          <a:p>
            <a:pPr marL="158750" indent="0">
              <a:buNone/>
            </a:pPr>
            <a:r>
              <a:rPr lang="en-GB" dirty="0"/>
              <a:t>Answers should always be given in their simplest form unless stated otherwise (e.g. for question 11, 20 + 2 would not be accepted as a correct answer).</a:t>
            </a:r>
          </a:p>
        </p:txBody>
      </p:sp>
    </p:spTree>
    <p:extLst>
      <p:ext uri="{BB962C8B-B14F-4D97-AF65-F5344CB8AC3E}">
        <p14:creationId xmlns:p14="http://schemas.microsoft.com/office/powerpoint/2010/main" val="2503968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In general, the questions get progressively harder throughout the paper. As this is the case, it is not unusual for children to be unable to complete the entire paper in the given time. Maths Paper 1 (Arithmetic)</a:t>
            </a:r>
          </a:p>
        </p:txBody>
      </p:sp>
    </p:spTree>
    <p:extLst>
      <p:ext uri="{BB962C8B-B14F-4D97-AF65-F5344CB8AC3E}">
        <p14:creationId xmlns:p14="http://schemas.microsoft.com/office/powerpoint/2010/main" val="3844934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GB" dirty="0"/>
              <a:t>Note that this is a three mark question.</a:t>
            </a:r>
          </a:p>
        </p:txBody>
      </p:sp>
    </p:spTree>
    <p:extLst>
      <p:ext uri="{BB962C8B-B14F-4D97-AF65-F5344CB8AC3E}">
        <p14:creationId xmlns:p14="http://schemas.microsoft.com/office/powerpoint/2010/main" val="2813221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290467" y="276334"/>
            <a:ext cx="11360800" cy="579701"/>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400">
                <a:latin typeface="+mn-lt"/>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31" name="Google Shape;31;p6"/>
          <p:cNvSpPr txBox="1">
            <a:spLocks noGrp="1"/>
          </p:cNvSpPr>
          <p:nvPr>
            <p:ph type="body" idx="1"/>
          </p:nvPr>
        </p:nvSpPr>
        <p:spPr>
          <a:xfrm>
            <a:off x="415600" y="985737"/>
            <a:ext cx="11360800" cy="5106097"/>
          </a:xfrm>
          <a:prstGeom prst="rect">
            <a:avLst/>
          </a:prstGeom>
        </p:spPr>
        <p:txBody>
          <a:bodyPr spcFirstLastPara="1" wrap="square" lIns="91425" tIns="91425" rIns="91425" bIns="91425" anchor="t" anchorCtr="0">
            <a:noAutofit/>
          </a:bodyPr>
          <a:lstStyle>
            <a:lvl1pPr marL="609585" lvl="0" indent="-457189" rtl="0">
              <a:spcBef>
                <a:spcPts val="0"/>
              </a:spcBef>
              <a:spcAft>
                <a:spcPts val="0"/>
              </a:spcAft>
              <a:buSzPts val="1800"/>
              <a:buFont typeface="Nunito"/>
              <a:buChar char="●"/>
              <a:defRPr sz="2133">
                <a:solidFill>
                  <a:schemeClr val="tx1"/>
                </a:solidFill>
                <a:latin typeface="+mn-lt"/>
                <a:ea typeface="Nunito"/>
                <a:cs typeface="Nunito"/>
                <a:sym typeface="Nunito"/>
              </a:defRPr>
            </a:lvl1pPr>
            <a:lvl2pPr marL="1219170" lvl="1" indent="-423323" rtl="0">
              <a:spcBef>
                <a:spcPts val="2133"/>
              </a:spcBef>
              <a:spcAft>
                <a:spcPts val="0"/>
              </a:spcAft>
              <a:buSzPts val="1400"/>
              <a:buFont typeface="Nunito"/>
              <a:buChar char="○"/>
              <a:defRPr>
                <a:latin typeface="Nunito"/>
                <a:ea typeface="Nunito"/>
                <a:cs typeface="Nunito"/>
                <a:sym typeface="Nunito"/>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Font typeface="Nunito"/>
              <a:buChar char="●"/>
              <a:defRPr>
                <a:latin typeface="Nunito"/>
                <a:ea typeface="Nunito"/>
                <a:cs typeface="Nunito"/>
                <a:sym typeface="Nunito"/>
              </a:defRPr>
            </a:lvl4pPr>
            <a:lvl5pPr marL="3047924" lvl="4" indent="-423323" rtl="0">
              <a:spcBef>
                <a:spcPts val="2133"/>
              </a:spcBef>
              <a:spcAft>
                <a:spcPts val="0"/>
              </a:spcAft>
              <a:buSzPts val="1400"/>
              <a:buFont typeface="Nunito"/>
              <a:buChar char="○"/>
              <a:defRPr>
                <a:latin typeface="Nunito"/>
                <a:ea typeface="Nunito"/>
                <a:cs typeface="Nunito"/>
                <a:sym typeface="Nunito"/>
              </a:defRPr>
            </a:lvl5pPr>
            <a:lvl6pPr marL="3657509" lvl="5" indent="-423323" rtl="0">
              <a:spcBef>
                <a:spcPts val="2133"/>
              </a:spcBef>
              <a:spcAft>
                <a:spcPts val="0"/>
              </a:spcAft>
              <a:buSzPts val="1400"/>
              <a:buFont typeface="Nunito"/>
              <a:buChar char="■"/>
              <a:defRPr>
                <a:latin typeface="Nunito"/>
                <a:ea typeface="Nunito"/>
                <a:cs typeface="Nunito"/>
                <a:sym typeface="Nunito"/>
              </a:defRPr>
            </a:lvl6pPr>
            <a:lvl7pPr marL="4267093" lvl="6" indent="-423323" rtl="0">
              <a:spcBef>
                <a:spcPts val="2133"/>
              </a:spcBef>
              <a:spcAft>
                <a:spcPts val="0"/>
              </a:spcAft>
              <a:buSzPts val="1400"/>
              <a:buFont typeface="Nunito"/>
              <a:buChar char="●"/>
              <a:defRPr>
                <a:latin typeface="Nunito"/>
                <a:ea typeface="Nunito"/>
                <a:cs typeface="Nunito"/>
                <a:sym typeface="Nunito"/>
              </a:defRPr>
            </a:lvl7pPr>
            <a:lvl8pPr marL="4876678" lvl="7" indent="-423323" rtl="0">
              <a:spcBef>
                <a:spcPts val="2133"/>
              </a:spcBef>
              <a:spcAft>
                <a:spcPts val="0"/>
              </a:spcAft>
              <a:buSzPts val="1400"/>
              <a:buFont typeface="Nunito"/>
              <a:buChar char="○"/>
              <a:defRPr>
                <a:latin typeface="Nunito"/>
                <a:ea typeface="Nunito"/>
                <a:cs typeface="Nunito"/>
                <a:sym typeface="Nunito"/>
              </a:defRPr>
            </a:lvl8pPr>
            <a:lvl9pPr marL="5486263" lvl="8" indent="-423323" rtl="0">
              <a:spcBef>
                <a:spcPts val="2133"/>
              </a:spcBef>
              <a:spcAft>
                <a:spcPts val="2133"/>
              </a:spcAft>
              <a:buSzPts val="1400"/>
              <a:buFont typeface="Nunito"/>
              <a:buChar char="■"/>
              <a:defRPr>
                <a:latin typeface="Nunito"/>
                <a:ea typeface="Nunito"/>
                <a:cs typeface="Nunito"/>
                <a:sym typeface="Nunito"/>
              </a:defRPr>
            </a:lvl9pPr>
          </a:lstStyle>
          <a:p>
            <a:endParaRPr dirty="0"/>
          </a:p>
        </p:txBody>
      </p:sp>
      <p:sp>
        <p:nvSpPr>
          <p:cNvPr id="32" name="Google Shape;32;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rtl="0">
              <a:buNone/>
              <a:defRPr>
                <a:latin typeface="+mn-lt"/>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pic>
        <p:nvPicPr>
          <p:cNvPr id="33" name="Google Shape;33;p6"/>
          <p:cNvPicPr preferRelativeResize="0"/>
          <p:nvPr/>
        </p:nvPicPr>
        <p:blipFill>
          <a:blip r:embed="rId2">
            <a:alphaModFix/>
          </a:blip>
          <a:stretch>
            <a:fillRect/>
          </a:stretch>
        </p:blipFill>
        <p:spPr>
          <a:xfrm>
            <a:off x="1" y="5932400"/>
            <a:ext cx="2159116" cy="925600"/>
          </a:xfrm>
          <a:prstGeom prst="rect">
            <a:avLst/>
          </a:prstGeom>
          <a:noFill/>
          <a:ln>
            <a:noFill/>
          </a:ln>
        </p:spPr>
      </p:pic>
    </p:spTree>
    <p:extLst>
      <p:ext uri="{BB962C8B-B14F-4D97-AF65-F5344CB8AC3E}">
        <p14:creationId xmlns:p14="http://schemas.microsoft.com/office/powerpoint/2010/main" val="3986985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2/9/2026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2/9/2026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2/9/2026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2/9/2026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2/9/2026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2/9/2026</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2/9/2026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 id="214748366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KS2 SATS 2026 </a:t>
            </a:r>
          </a:p>
        </p:txBody>
      </p:sp>
      <p:sp>
        <p:nvSpPr>
          <p:cNvPr id="3" name="Subtitle 2"/>
          <p:cNvSpPr>
            <a:spLocks noGrp="1"/>
          </p:cNvSpPr>
          <p:nvPr>
            <p:ph type="subTitle" idx="1"/>
          </p:nvPr>
        </p:nvSpPr>
        <p:spPr/>
        <p:txBody>
          <a:bodyPr/>
          <a:lstStyle/>
          <a:p>
            <a:r>
              <a:rPr lang="en-GB" dirty="0"/>
              <a:t>Parents’ Meeting </a:t>
            </a:r>
          </a:p>
        </p:txBody>
      </p:sp>
      <p:pic>
        <p:nvPicPr>
          <p:cNvPr id="4" name="Picture 3"/>
          <p:cNvPicPr>
            <a:picLocks noChangeAspect="1"/>
          </p:cNvPicPr>
          <p:nvPr/>
        </p:nvPicPr>
        <p:blipFill>
          <a:blip r:embed="rId2"/>
          <a:stretch>
            <a:fillRect/>
          </a:stretch>
        </p:blipFill>
        <p:spPr>
          <a:xfrm>
            <a:off x="361950" y="179684"/>
            <a:ext cx="4610100" cy="3048000"/>
          </a:xfrm>
          <a:prstGeom prst="rect">
            <a:avLst/>
          </a:prstGeom>
        </p:spPr>
      </p:pic>
    </p:spTree>
    <p:extLst>
      <p:ext uri="{BB962C8B-B14F-4D97-AF65-F5344CB8AC3E}">
        <p14:creationId xmlns:p14="http://schemas.microsoft.com/office/powerpoint/2010/main" val="3771370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21C5942-8DCB-463D-8BB0-FB44BFEC63A0}"/>
              </a:ext>
            </a:extLst>
          </p:cNvPr>
          <p:cNvPicPr>
            <a:picLocks noChangeAspect="1"/>
          </p:cNvPicPr>
          <p:nvPr/>
        </p:nvPicPr>
        <p:blipFill>
          <a:blip r:embed="rId3"/>
          <a:stretch>
            <a:fillRect/>
          </a:stretch>
        </p:blipFill>
        <p:spPr>
          <a:xfrm>
            <a:off x="6301603" y="1902293"/>
            <a:ext cx="4995011" cy="1795687"/>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415600" y="985737"/>
            <a:ext cx="11360800" cy="579703"/>
          </a:xfrm>
        </p:spPr>
        <p:txBody>
          <a:bodyPr/>
          <a:lstStyle/>
          <a:p>
            <a:pPr marL="152396" indent="0">
              <a:buNone/>
            </a:pPr>
            <a:r>
              <a:rPr lang="en-GB" dirty="0"/>
              <a:t>Here are some example questions.  Again, children would be expected to complete roughly one question per minute.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10</a:t>
            </a:fld>
            <a:endParaRPr lang="en"/>
          </a:p>
        </p:txBody>
      </p:sp>
      <p:pic>
        <p:nvPicPr>
          <p:cNvPr id="6" name="Picture 5">
            <a:extLst>
              <a:ext uri="{FF2B5EF4-FFF2-40B4-BE49-F238E27FC236}">
                <a16:creationId xmlns:a16="http://schemas.microsoft.com/office/drawing/2014/main" id="{414DBA76-3870-44C0-BD44-069C7D1E58E4}"/>
              </a:ext>
            </a:extLst>
          </p:cNvPr>
          <p:cNvPicPr>
            <a:picLocks noChangeAspect="1"/>
          </p:cNvPicPr>
          <p:nvPr/>
        </p:nvPicPr>
        <p:blipFill>
          <a:blip r:embed="rId4"/>
          <a:stretch>
            <a:fillRect/>
          </a:stretch>
        </p:blipFill>
        <p:spPr>
          <a:xfrm>
            <a:off x="698657" y="1906386"/>
            <a:ext cx="4995008" cy="1795687"/>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7D3232B-0ACE-4C56-9E33-0263E37ABAF8}"/>
              </a:ext>
            </a:extLst>
          </p:cNvPr>
          <p:cNvPicPr>
            <a:picLocks noChangeAspect="1"/>
          </p:cNvPicPr>
          <p:nvPr/>
        </p:nvPicPr>
        <p:blipFill>
          <a:blip r:embed="rId5"/>
          <a:stretch>
            <a:fillRect/>
          </a:stretch>
        </p:blipFill>
        <p:spPr>
          <a:xfrm>
            <a:off x="698657" y="4200699"/>
            <a:ext cx="4995008" cy="1971285"/>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D638EAE-3BC6-46F0-8597-B631DD4D9848}"/>
              </a:ext>
            </a:extLst>
          </p:cNvPr>
          <p:cNvPicPr>
            <a:picLocks noChangeAspect="1"/>
          </p:cNvPicPr>
          <p:nvPr/>
        </p:nvPicPr>
        <p:blipFill>
          <a:blip r:embed="rId6"/>
          <a:stretch>
            <a:fillRect/>
          </a:stretch>
        </p:blipFill>
        <p:spPr>
          <a:xfrm>
            <a:off x="6301603" y="4200699"/>
            <a:ext cx="4995008" cy="1971285"/>
          </a:xfrm>
          <a:prstGeom prst="rect">
            <a:avLst/>
          </a:prstGeom>
          <a:effectLst>
            <a:outerShdw blurRad="50800" dist="38100" dir="2700000" algn="tl" rotWithShape="0">
              <a:prstClr val="black">
                <a:alpha val="40000"/>
              </a:prstClr>
            </a:outerShdw>
          </a:effectLst>
        </p:spPr>
      </p:pic>
      <p:sp>
        <p:nvSpPr>
          <p:cNvPr id="30" name="TextBox 29">
            <a:extLst>
              <a:ext uri="{FF2B5EF4-FFF2-40B4-BE49-F238E27FC236}">
                <a16:creationId xmlns:a16="http://schemas.microsoft.com/office/drawing/2014/main" id="{7B1FB633-1282-45F6-A240-985296EBD057}"/>
              </a:ext>
            </a:extLst>
          </p:cNvPr>
          <p:cNvSpPr txBox="1"/>
          <p:nvPr/>
        </p:nvSpPr>
        <p:spPr>
          <a:xfrm>
            <a:off x="7116599" y="1711506"/>
            <a:ext cx="828432" cy="338554"/>
          </a:xfrm>
          <a:prstGeom prst="rect">
            <a:avLst/>
          </a:prstGeom>
          <a:noFill/>
        </p:spPr>
        <p:txBody>
          <a:bodyPr wrap="square">
            <a:spAutoFit/>
          </a:bodyPr>
          <a:lstStyle/>
          <a:p>
            <a:endParaRPr lang="en-GB" sz="1600" dirty="0"/>
          </a:p>
        </p:txBody>
      </p:sp>
    </p:spTree>
    <p:extLst>
      <p:ext uri="{BB962C8B-B14F-4D97-AF65-F5344CB8AC3E}">
        <p14:creationId xmlns:p14="http://schemas.microsoft.com/office/powerpoint/2010/main" val="2706247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21C5942-8DCB-463D-8BB0-FB44BFEC63A0}"/>
              </a:ext>
            </a:extLst>
          </p:cNvPr>
          <p:cNvPicPr>
            <a:picLocks noChangeAspect="1"/>
          </p:cNvPicPr>
          <p:nvPr/>
        </p:nvPicPr>
        <p:blipFill>
          <a:blip r:embed="rId3"/>
          <a:stretch>
            <a:fillRect/>
          </a:stretch>
        </p:blipFill>
        <p:spPr>
          <a:xfrm>
            <a:off x="6301603" y="1565439"/>
            <a:ext cx="4995011" cy="2132540"/>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07426673-6604-48CB-BADD-A66D347A8311}"/>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2CC7ADAC-359D-4B91-80CE-6EC0C3B21C91}"/>
              </a:ext>
            </a:extLst>
          </p:cNvPr>
          <p:cNvSpPr>
            <a:spLocks noGrp="1"/>
          </p:cNvSpPr>
          <p:nvPr>
            <p:ph type="body" idx="1"/>
          </p:nvPr>
        </p:nvSpPr>
        <p:spPr>
          <a:xfrm>
            <a:off x="415600" y="985737"/>
            <a:ext cx="11360800" cy="579703"/>
          </a:xfrm>
        </p:spPr>
        <p:txBody>
          <a:bodyPr/>
          <a:lstStyle/>
          <a:p>
            <a:pPr marL="152396" indent="0">
              <a:buNone/>
            </a:pPr>
            <a:r>
              <a:rPr lang="en-GB" dirty="0"/>
              <a:t>Answers: </a:t>
            </a:r>
          </a:p>
        </p:txBody>
      </p:sp>
      <p:sp>
        <p:nvSpPr>
          <p:cNvPr id="4" name="Slide Number Placeholder 3">
            <a:extLst>
              <a:ext uri="{FF2B5EF4-FFF2-40B4-BE49-F238E27FC236}">
                <a16:creationId xmlns:a16="http://schemas.microsoft.com/office/drawing/2014/main" id="{892BFA25-509C-4B10-AE06-BB9C9B06208A}"/>
              </a:ext>
            </a:extLst>
          </p:cNvPr>
          <p:cNvSpPr>
            <a:spLocks noGrp="1"/>
          </p:cNvSpPr>
          <p:nvPr>
            <p:ph type="sldNum" idx="12"/>
          </p:nvPr>
        </p:nvSpPr>
        <p:spPr/>
        <p:txBody>
          <a:bodyPr/>
          <a:lstStyle/>
          <a:p>
            <a:fld id="{00000000-1234-1234-1234-123412341234}" type="slidenum">
              <a:rPr lang="en" smtClean="0"/>
              <a:pPr/>
              <a:t>11</a:t>
            </a:fld>
            <a:endParaRPr lang="en"/>
          </a:p>
        </p:txBody>
      </p:sp>
      <p:pic>
        <p:nvPicPr>
          <p:cNvPr id="6" name="Picture 5">
            <a:extLst>
              <a:ext uri="{FF2B5EF4-FFF2-40B4-BE49-F238E27FC236}">
                <a16:creationId xmlns:a16="http://schemas.microsoft.com/office/drawing/2014/main" id="{414DBA76-3870-44C0-BD44-069C7D1E58E4}"/>
              </a:ext>
            </a:extLst>
          </p:cNvPr>
          <p:cNvPicPr>
            <a:picLocks noChangeAspect="1"/>
          </p:cNvPicPr>
          <p:nvPr/>
        </p:nvPicPr>
        <p:blipFill>
          <a:blip r:embed="rId4"/>
          <a:stretch>
            <a:fillRect/>
          </a:stretch>
        </p:blipFill>
        <p:spPr>
          <a:xfrm>
            <a:off x="698657" y="1565440"/>
            <a:ext cx="4995008" cy="2136633"/>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67D3232B-0ACE-4C56-9E33-0263E37ABAF8}"/>
              </a:ext>
            </a:extLst>
          </p:cNvPr>
          <p:cNvPicPr>
            <a:picLocks noChangeAspect="1"/>
          </p:cNvPicPr>
          <p:nvPr/>
        </p:nvPicPr>
        <p:blipFill>
          <a:blip r:embed="rId5"/>
          <a:stretch>
            <a:fillRect/>
          </a:stretch>
        </p:blipFill>
        <p:spPr>
          <a:xfrm>
            <a:off x="698657" y="4039445"/>
            <a:ext cx="4995008" cy="2132539"/>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D638EAE-3BC6-46F0-8597-B631DD4D9848}"/>
              </a:ext>
            </a:extLst>
          </p:cNvPr>
          <p:cNvPicPr>
            <a:picLocks noChangeAspect="1"/>
          </p:cNvPicPr>
          <p:nvPr/>
        </p:nvPicPr>
        <p:blipFill>
          <a:blip r:embed="rId6"/>
          <a:stretch>
            <a:fillRect/>
          </a:stretch>
        </p:blipFill>
        <p:spPr>
          <a:xfrm>
            <a:off x="6301603" y="4039445"/>
            <a:ext cx="4995008" cy="2132539"/>
          </a:xfrm>
          <a:prstGeom prst="rect">
            <a:avLst/>
          </a:prstGeom>
          <a:effectLst>
            <a:outerShdw blurRad="50800" dist="38100" dir="2700000" algn="tl" rotWithShape="0">
              <a:prstClr val="black">
                <a:alpha val="40000"/>
              </a:prstClr>
            </a:outerShdw>
          </a:effectLst>
        </p:spPr>
      </p:pic>
      <p:grpSp>
        <p:nvGrpSpPr>
          <p:cNvPr id="29" name="Group 28">
            <a:extLst>
              <a:ext uri="{FF2B5EF4-FFF2-40B4-BE49-F238E27FC236}">
                <a16:creationId xmlns:a16="http://schemas.microsoft.com/office/drawing/2014/main" id="{CA17912D-93B3-45AF-B046-E67593CEFED4}"/>
              </a:ext>
            </a:extLst>
          </p:cNvPr>
          <p:cNvGrpSpPr/>
          <p:nvPr/>
        </p:nvGrpSpPr>
        <p:grpSpPr>
          <a:xfrm>
            <a:off x="1379499" y="2307928"/>
            <a:ext cx="3538984" cy="1142919"/>
            <a:chOff x="1034624" y="1730945"/>
            <a:chExt cx="2654238" cy="857189"/>
          </a:xfrm>
        </p:grpSpPr>
        <p:sp>
          <p:nvSpPr>
            <p:cNvPr id="13" name="Text Placeholder 2">
              <a:extLst>
                <a:ext uri="{FF2B5EF4-FFF2-40B4-BE49-F238E27FC236}">
                  <a16:creationId xmlns:a16="http://schemas.microsoft.com/office/drawing/2014/main" id="{1682EA5A-F01E-48DC-BC6E-C26E41DD909A}"/>
                </a:ext>
              </a:extLst>
            </p:cNvPr>
            <p:cNvSpPr txBox="1">
              <a:spLocks/>
            </p:cNvSpPr>
            <p:nvPr/>
          </p:nvSpPr>
          <p:spPr>
            <a:xfrm>
              <a:off x="1034624" y="1730945"/>
              <a:ext cx="723838" cy="741773"/>
            </a:xfrm>
            <a:prstGeom prst="rect">
              <a:avLst/>
            </a:prstGeom>
            <a:solidFill>
              <a:schemeClr val="bg1"/>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r>
                <a:rPr lang="en-GB" dirty="0"/>
                <a:t>   5.87</a:t>
              </a:r>
            </a:p>
            <a:p>
              <a:pPr marL="0" indent="0">
                <a:lnSpc>
                  <a:spcPct val="100000"/>
                </a:lnSpc>
                <a:buNone/>
              </a:pPr>
              <a:r>
                <a:rPr lang="en-GB" u="sng" dirty="0"/>
                <a:t>+ 3.123</a:t>
              </a:r>
            </a:p>
            <a:p>
              <a:pPr marL="0" indent="0">
                <a:lnSpc>
                  <a:spcPct val="100000"/>
                </a:lnSpc>
                <a:buNone/>
              </a:pPr>
              <a:r>
                <a:rPr lang="en-GB" u="sng" dirty="0"/>
                <a:t>   8.993</a:t>
              </a:r>
            </a:p>
          </p:txBody>
        </p:sp>
        <p:sp>
          <p:nvSpPr>
            <p:cNvPr id="28" name="TextBox 27">
              <a:extLst>
                <a:ext uri="{FF2B5EF4-FFF2-40B4-BE49-F238E27FC236}">
                  <a16:creationId xmlns:a16="http://schemas.microsoft.com/office/drawing/2014/main" id="{A94B5319-A9F1-42D8-A840-FCF394EA1ACA}"/>
                </a:ext>
              </a:extLst>
            </p:cNvPr>
            <p:cNvSpPr txBox="1"/>
            <p:nvPr/>
          </p:nvSpPr>
          <p:spPr>
            <a:xfrm>
              <a:off x="3067538" y="2334218"/>
              <a:ext cx="621324" cy="253916"/>
            </a:xfrm>
            <a:prstGeom prst="rect">
              <a:avLst/>
            </a:prstGeom>
            <a:noFill/>
          </p:spPr>
          <p:txBody>
            <a:bodyPr wrap="square">
              <a:spAutoFit/>
            </a:bodyPr>
            <a:lstStyle/>
            <a:p>
              <a:r>
                <a:rPr lang="en-GB" sz="1600" dirty="0"/>
                <a:t>8.993</a:t>
              </a:r>
            </a:p>
          </p:txBody>
        </p:sp>
      </p:grpSp>
      <p:grpSp>
        <p:nvGrpSpPr>
          <p:cNvPr id="31" name="Group 30">
            <a:extLst>
              <a:ext uri="{FF2B5EF4-FFF2-40B4-BE49-F238E27FC236}">
                <a16:creationId xmlns:a16="http://schemas.microsoft.com/office/drawing/2014/main" id="{EF34D132-4F52-4B87-902B-9FA395C10DC7}"/>
              </a:ext>
            </a:extLst>
          </p:cNvPr>
          <p:cNvGrpSpPr/>
          <p:nvPr/>
        </p:nvGrpSpPr>
        <p:grpSpPr>
          <a:xfrm>
            <a:off x="6959684" y="1711506"/>
            <a:ext cx="985347" cy="1470620"/>
            <a:chOff x="5219763" y="1283629"/>
            <a:chExt cx="739010" cy="1102965"/>
          </a:xfrm>
        </p:grpSpPr>
        <p:sp>
          <p:nvSpPr>
            <p:cNvPr id="14" name="Text Placeholder 2">
              <a:extLst>
                <a:ext uri="{FF2B5EF4-FFF2-40B4-BE49-F238E27FC236}">
                  <a16:creationId xmlns:a16="http://schemas.microsoft.com/office/drawing/2014/main" id="{BAC7E6FA-E3FD-47CE-815E-85C43E52A580}"/>
                </a:ext>
              </a:extLst>
            </p:cNvPr>
            <p:cNvSpPr txBox="1">
              <a:spLocks/>
            </p:cNvSpPr>
            <p:nvPr/>
          </p:nvSpPr>
          <p:spPr>
            <a:xfrm>
              <a:off x="5219763" y="1644821"/>
              <a:ext cx="485468" cy="741773"/>
            </a:xfrm>
            <a:prstGeom prst="rect">
              <a:avLst/>
            </a:prstGeom>
            <a:solidFill>
              <a:schemeClr val="bg1"/>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r>
                <a:rPr lang="en-GB" dirty="0"/>
                <a:t>  87</a:t>
              </a:r>
            </a:p>
            <a:p>
              <a:pPr marL="0" indent="0">
                <a:lnSpc>
                  <a:spcPct val="100000"/>
                </a:lnSpc>
                <a:buNone/>
              </a:pPr>
              <a:r>
                <a:rPr lang="en-GB" u="sng" dirty="0"/>
                <a:t>- 65</a:t>
              </a:r>
            </a:p>
            <a:p>
              <a:pPr marL="0" indent="0">
                <a:lnSpc>
                  <a:spcPct val="100000"/>
                </a:lnSpc>
                <a:buNone/>
              </a:pPr>
              <a:r>
                <a:rPr lang="en-GB" u="sng" dirty="0"/>
                <a:t>  22</a:t>
              </a:r>
            </a:p>
          </p:txBody>
        </p:sp>
        <p:sp>
          <p:nvSpPr>
            <p:cNvPr id="30" name="TextBox 29">
              <a:extLst>
                <a:ext uri="{FF2B5EF4-FFF2-40B4-BE49-F238E27FC236}">
                  <a16:creationId xmlns:a16="http://schemas.microsoft.com/office/drawing/2014/main" id="{7B1FB633-1282-45F6-A240-985296EBD057}"/>
                </a:ext>
              </a:extLst>
            </p:cNvPr>
            <p:cNvSpPr txBox="1"/>
            <p:nvPr/>
          </p:nvSpPr>
          <p:spPr>
            <a:xfrm>
              <a:off x="5337449" y="1283629"/>
              <a:ext cx="621324" cy="253916"/>
            </a:xfrm>
            <a:prstGeom prst="rect">
              <a:avLst/>
            </a:prstGeom>
            <a:noFill/>
          </p:spPr>
          <p:txBody>
            <a:bodyPr wrap="square">
              <a:spAutoFit/>
            </a:bodyPr>
            <a:lstStyle/>
            <a:p>
              <a:r>
                <a:rPr lang="en-GB" sz="1600" dirty="0"/>
                <a:t>22</a:t>
              </a:r>
            </a:p>
          </p:txBody>
        </p:sp>
      </p:grpSp>
      <p:grpSp>
        <p:nvGrpSpPr>
          <p:cNvPr id="34" name="Group 33">
            <a:extLst>
              <a:ext uri="{FF2B5EF4-FFF2-40B4-BE49-F238E27FC236}">
                <a16:creationId xmlns:a16="http://schemas.microsoft.com/office/drawing/2014/main" id="{9E3589F5-E1F4-4DA7-A885-C56F8A7E1314}"/>
              </a:ext>
            </a:extLst>
          </p:cNvPr>
          <p:cNvGrpSpPr/>
          <p:nvPr/>
        </p:nvGrpSpPr>
        <p:grpSpPr>
          <a:xfrm>
            <a:off x="1379498" y="4709647"/>
            <a:ext cx="3528565" cy="1216069"/>
            <a:chOff x="1034623" y="3532236"/>
            <a:chExt cx="2646424" cy="912052"/>
          </a:xfrm>
        </p:grpSpPr>
        <p:sp>
          <p:nvSpPr>
            <p:cNvPr id="19" name="Text Placeholder 2">
              <a:extLst>
                <a:ext uri="{FF2B5EF4-FFF2-40B4-BE49-F238E27FC236}">
                  <a16:creationId xmlns:a16="http://schemas.microsoft.com/office/drawing/2014/main" id="{FC81C51A-3D42-4BC9-814C-0FBA118FEA6F}"/>
                </a:ext>
              </a:extLst>
            </p:cNvPr>
            <p:cNvSpPr txBox="1">
              <a:spLocks/>
            </p:cNvSpPr>
            <p:nvPr/>
          </p:nvSpPr>
          <p:spPr>
            <a:xfrm>
              <a:off x="1034623" y="3532236"/>
              <a:ext cx="1544454" cy="492687"/>
            </a:xfrm>
            <a:prstGeom prst="rect">
              <a:avLst/>
            </a:prstGeom>
            <a:solidFill>
              <a:schemeClr val="bg1"/>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r>
                <a:rPr lang="en-GB" dirty="0"/>
                <a:t>60 ÷ (30 - 24)</a:t>
              </a:r>
            </a:p>
            <a:p>
              <a:pPr marL="0" indent="0">
                <a:lnSpc>
                  <a:spcPct val="100000"/>
                </a:lnSpc>
                <a:buNone/>
              </a:pPr>
              <a:r>
                <a:rPr lang="en-GB" dirty="0"/>
                <a:t>60 ÷      6       = 10</a:t>
              </a:r>
            </a:p>
            <a:p>
              <a:pPr marL="0" indent="0">
                <a:lnSpc>
                  <a:spcPct val="100000"/>
                </a:lnSpc>
                <a:buNone/>
              </a:pPr>
              <a:endParaRPr lang="en-GB" u="sng" dirty="0"/>
            </a:p>
          </p:txBody>
        </p:sp>
        <p:sp>
          <p:nvSpPr>
            <p:cNvPr id="32" name="TextBox 31">
              <a:extLst>
                <a:ext uri="{FF2B5EF4-FFF2-40B4-BE49-F238E27FC236}">
                  <a16:creationId xmlns:a16="http://schemas.microsoft.com/office/drawing/2014/main" id="{9D88F928-3FF6-41CC-AE09-10D666CCB001}"/>
                </a:ext>
              </a:extLst>
            </p:cNvPr>
            <p:cNvSpPr txBox="1"/>
            <p:nvPr/>
          </p:nvSpPr>
          <p:spPr>
            <a:xfrm>
              <a:off x="3059723" y="4190372"/>
              <a:ext cx="621324" cy="253916"/>
            </a:xfrm>
            <a:prstGeom prst="rect">
              <a:avLst/>
            </a:prstGeom>
            <a:noFill/>
          </p:spPr>
          <p:txBody>
            <a:bodyPr wrap="square">
              <a:spAutoFit/>
            </a:bodyPr>
            <a:lstStyle/>
            <a:p>
              <a:r>
                <a:rPr lang="en-GB" sz="1600" dirty="0"/>
                <a:t>10</a:t>
              </a:r>
            </a:p>
          </p:txBody>
        </p:sp>
      </p:grpSp>
      <p:grpSp>
        <p:nvGrpSpPr>
          <p:cNvPr id="35" name="Group 34">
            <a:extLst>
              <a:ext uri="{FF2B5EF4-FFF2-40B4-BE49-F238E27FC236}">
                <a16:creationId xmlns:a16="http://schemas.microsoft.com/office/drawing/2014/main" id="{DF943A2A-E007-439D-8B94-5188B3B26456}"/>
              </a:ext>
            </a:extLst>
          </p:cNvPr>
          <p:cNvGrpSpPr/>
          <p:nvPr/>
        </p:nvGrpSpPr>
        <p:grpSpPr>
          <a:xfrm>
            <a:off x="6959683" y="4711258"/>
            <a:ext cx="3559823" cy="1214457"/>
            <a:chOff x="5219762" y="3533444"/>
            <a:chExt cx="2669867" cy="910843"/>
          </a:xfrm>
        </p:grpSpPr>
        <p:sp>
          <p:nvSpPr>
            <p:cNvPr id="20" name="Text Placeholder 2">
              <a:extLst>
                <a:ext uri="{FF2B5EF4-FFF2-40B4-BE49-F238E27FC236}">
                  <a16:creationId xmlns:a16="http://schemas.microsoft.com/office/drawing/2014/main" id="{3385265D-4835-43DA-8E26-DD6FABF542B7}"/>
                </a:ext>
              </a:extLst>
            </p:cNvPr>
            <p:cNvSpPr txBox="1">
              <a:spLocks/>
            </p:cNvSpPr>
            <p:nvPr/>
          </p:nvSpPr>
          <p:spPr>
            <a:xfrm>
              <a:off x="5219762" y="3533444"/>
              <a:ext cx="1587437" cy="491480"/>
            </a:xfrm>
            <a:prstGeom prst="rect">
              <a:avLst/>
            </a:prstGeom>
            <a:solidFill>
              <a:schemeClr val="bg1"/>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Nunito"/>
                <a:buChar char="●"/>
                <a:defRPr sz="1600" b="0" i="0" u="none" strike="noStrike" cap="none">
                  <a:solidFill>
                    <a:schemeClr val="tx1"/>
                  </a:solidFill>
                  <a:latin typeface="+mn-lt"/>
                  <a:ea typeface="Nunito"/>
                  <a:cs typeface="Nunito"/>
                  <a:sym typeface="Nunito"/>
                </a:defRPr>
              </a:lvl1pPr>
              <a:lvl2pPr marL="914400" marR="0" lvl="1"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2pPr>
              <a:lvl3pPr marL="1371600" marR="0" lvl="2" indent="-317500" algn="l" rtl="0">
                <a:lnSpc>
                  <a:spcPct val="115000"/>
                </a:lnSpc>
                <a:spcBef>
                  <a:spcPts val="1600"/>
                </a:spcBef>
                <a:spcAft>
                  <a:spcPts val="0"/>
                </a:spcAft>
                <a:buClr>
                  <a:schemeClr val="dk2"/>
                </a:buClr>
                <a:buSzPts val="1400"/>
                <a:buFont typeface="Nunito Sans SemiBold"/>
                <a:buChar char="■"/>
                <a:defRPr sz="1400" b="0" i="0" u="none" strike="noStrike" cap="none">
                  <a:solidFill>
                    <a:schemeClr val="dk2"/>
                  </a:solidFill>
                  <a:latin typeface="Nunito Sans SemiBold"/>
                  <a:ea typeface="Nunito Sans SemiBold"/>
                  <a:cs typeface="Nunito Sans SemiBold"/>
                  <a:sym typeface="Nunito Sans SemiBold"/>
                </a:defRPr>
              </a:lvl3pPr>
              <a:lvl4pPr marL="1828800" marR="0" lvl="3"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4pPr>
              <a:lvl5pPr marL="2286000" marR="0" lvl="4"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5pPr>
              <a:lvl6pPr marL="2743200" marR="0" lvl="5"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6pPr>
              <a:lvl7pPr marL="3200400" marR="0" lvl="6"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7pPr>
              <a:lvl8pPr marL="3657600" marR="0" lvl="7" indent="-317500" algn="l" rtl="0">
                <a:lnSpc>
                  <a:spcPct val="115000"/>
                </a:lnSpc>
                <a:spcBef>
                  <a:spcPts val="1600"/>
                </a:spcBef>
                <a:spcAft>
                  <a:spcPts val="0"/>
                </a:spcAft>
                <a:buClr>
                  <a:schemeClr val="dk2"/>
                </a:buClr>
                <a:buSzPts val="1400"/>
                <a:buFont typeface="Nunito"/>
                <a:buChar char="○"/>
                <a:defRPr sz="1400" b="0" i="0" u="none" strike="noStrike" cap="none">
                  <a:solidFill>
                    <a:schemeClr val="dk2"/>
                  </a:solidFill>
                  <a:latin typeface="Nunito"/>
                  <a:ea typeface="Nunito"/>
                  <a:cs typeface="Nunito"/>
                  <a:sym typeface="Nunito"/>
                </a:defRPr>
              </a:lvl8pPr>
              <a:lvl9pPr marL="4114800" marR="0" lvl="8" indent="-317500" algn="l" rtl="0">
                <a:lnSpc>
                  <a:spcPct val="115000"/>
                </a:lnSpc>
                <a:spcBef>
                  <a:spcPts val="1600"/>
                </a:spcBef>
                <a:spcAft>
                  <a:spcPts val="1600"/>
                </a:spcAft>
                <a:buClr>
                  <a:schemeClr val="dk2"/>
                </a:buClr>
                <a:buSzPts val="1400"/>
                <a:buFont typeface="Nunito"/>
                <a:buChar char="■"/>
                <a:defRPr sz="1400" b="0" i="0" u="none" strike="noStrike" cap="none">
                  <a:solidFill>
                    <a:schemeClr val="dk2"/>
                  </a:solidFill>
                  <a:latin typeface="Nunito"/>
                  <a:ea typeface="Nunito"/>
                  <a:cs typeface="Nunito"/>
                  <a:sym typeface="Nunito"/>
                </a:defRPr>
              </a:lvl9pPr>
            </a:lstStyle>
            <a:p>
              <a:pPr marL="0" indent="0">
                <a:lnSpc>
                  <a:spcPct val="100000"/>
                </a:lnSpc>
                <a:buNone/>
              </a:pPr>
              <a:r>
                <a:rPr lang="en-GB" dirty="0"/>
                <a:t>10% of 3,000 = 300</a:t>
              </a:r>
            </a:p>
            <a:p>
              <a:pPr marL="0" indent="0">
                <a:lnSpc>
                  <a:spcPct val="100000"/>
                </a:lnSpc>
                <a:buNone/>
              </a:pPr>
              <a:r>
                <a:rPr lang="en-GB" dirty="0"/>
                <a:t>20% of 3,000 = 600 </a:t>
              </a:r>
              <a:endParaRPr lang="en-GB" u="sng" dirty="0"/>
            </a:p>
          </p:txBody>
        </p:sp>
        <p:sp>
          <p:nvSpPr>
            <p:cNvPr id="33" name="TextBox 32">
              <a:extLst>
                <a:ext uri="{FF2B5EF4-FFF2-40B4-BE49-F238E27FC236}">
                  <a16:creationId xmlns:a16="http://schemas.microsoft.com/office/drawing/2014/main" id="{B3E3E3BC-FE28-46CB-8B0C-F4F1D4876978}"/>
                </a:ext>
              </a:extLst>
            </p:cNvPr>
            <p:cNvSpPr txBox="1"/>
            <p:nvPr/>
          </p:nvSpPr>
          <p:spPr>
            <a:xfrm>
              <a:off x="7268305" y="4190371"/>
              <a:ext cx="621324" cy="253916"/>
            </a:xfrm>
            <a:prstGeom prst="rect">
              <a:avLst/>
            </a:prstGeom>
            <a:noFill/>
          </p:spPr>
          <p:txBody>
            <a:bodyPr wrap="square">
              <a:spAutoFit/>
            </a:bodyPr>
            <a:lstStyle/>
            <a:p>
              <a:r>
                <a:rPr lang="en-GB" sz="1600" dirty="0"/>
                <a:t>600</a:t>
              </a:r>
            </a:p>
          </p:txBody>
        </p:sp>
      </p:grpSp>
    </p:spTree>
    <p:extLst>
      <p:ext uri="{BB962C8B-B14F-4D97-AF65-F5344CB8AC3E}">
        <p14:creationId xmlns:p14="http://schemas.microsoft.com/office/powerpoint/2010/main" val="336283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450E-C71B-47FF-800C-2C2D9F6BF090}"/>
              </a:ext>
            </a:extLst>
          </p:cNvPr>
          <p:cNvSpPr>
            <a:spLocks noGrp="1"/>
          </p:cNvSpPr>
          <p:nvPr>
            <p:ph type="title"/>
          </p:nvPr>
        </p:nvSpPr>
        <p:spPr/>
        <p:txBody>
          <a:bodyPr/>
          <a:lstStyle/>
          <a:p>
            <a:r>
              <a:rPr lang="en-GB" dirty="0"/>
              <a:t>Maths Papers 2 and 3 (Reasoning)</a:t>
            </a:r>
          </a:p>
        </p:txBody>
      </p:sp>
      <p:sp>
        <p:nvSpPr>
          <p:cNvPr id="3" name="Text Placeholder 2">
            <a:extLst>
              <a:ext uri="{FF2B5EF4-FFF2-40B4-BE49-F238E27FC236}">
                <a16:creationId xmlns:a16="http://schemas.microsoft.com/office/drawing/2014/main" id="{9912E2BE-9B62-4ADB-B867-2B967DE309B2}"/>
              </a:ext>
            </a:extLst>
          </p:cNvPr>
          <p:cNvSpPr>
            <a:spLocks noGrp="1"/>
          </p:cNvSpPr>
          <p:nvPr>
            <p:ph type="body" idx="1"/>
          </p:nvPr>
        </p:nvSpPr>
        <p:spPr>
          <a:xfrm>
            <a:off x="415600" y="985737"/>
            <a:ext cx="11360800" cy="5433300"/>
          </a:xfrm>
        </p:spPr>
        <p:txBody>
          <a:bodyPr/>
          <a:lstStyle/>
          <a:p>
            <a:pPr marL="152396" indent="0">
              <a:buNone/>
            </a:pPr>
            <a:r>
              <a:rPr lang="en-GB" dirty="0">
                <a:solidFill>
                  <a:srgbClr val="283593"/>
                </a:solidFill>
              </a:rPr>
              <a:t>Paper 2 </a:t>
            </a:r>
            <a:r>
              <a:rPr lang="en-GB" dirty="0"/>
              <a:t>will take place </a:t>
            </a:r>
            <a:r>
              <a:rPr lang="en-GB" dirty="0">
                <a:solidFill>
                  <a:srgbClr val="283593"/>
                </a:solidFill>
              </a:rPr>
              <a:t>on Wednesday 13</a:t>
            </a:r>
            <a:r>
              <a:rPr lang="en-GB" baseline="30000" dirty="0">
                <a:solidFill>
                  <a:srgbClr val="283593"/>
                </a:solidFill>
              </a:rPr>
              <a:t>th</a:t>
            </a:r>
            <a:r>
              <a:rPr lang="en-GB" dirty="0">
                <a:solidFill>
                  <a:srgbClr val="283593"/>
                </a:solidFill>
              </a:rPr>
              <a:t> May </a:t>
            </a:r>
            <a:r>
              <a:rPr lang="en-GB" dirty="0"/>
              <a:t>and </a:t>
            </a:r>
            <a:r>
              <a:rPr lang="en-GB" dirty="0">
                <a:solidFill>
                  <a:srgbClr val="283593"/>
                </a:solidFill>
              </a:rPr>
              <a:t>paper 3 </a:t>
            </a:r>
            <a:r>
              <a:rPr lang="en-GB" dirty="0"/>
              <a:t>will take place on </a:t>
            </a:r>
            <a:r>
              <a:rPr lang="en-GB" dirty="0">
                <a:solidFill>
                  <a:srgbClr val="283593"/>
                </a:solidFill>
              </a:rPr>
              <a:t>Thursday 14</a:t>
            </a:r>
            <a:r>
              <a:rPr lang="en-GB" baseline="30000" dirty="0">
                <a:solidFill>
                  <a:srgbClr val="283593"/>
                </a:solidFill>
              </a:rPr>
              <a:t>th</a:t>
            </a:r>
            <a:r>
              <a:rPr lang="en-GB" dirty="0">
                <a:solidFill>
                  <a:srgbClr val="283593"/>
                </a:solidFill>
              </a:rPr>
              <a:t> May</a:t>
            </a:r>
            <a:r>
              <a:rPr lang="en-GB" dirty="0"/>
              <a:t>. These tests have a total of </a:t>
            </a:r>
            <a:r>
              <a:rPr lang="en-GB" dirty="0">
                <a:solidFill>
                  <a:srgbClr val="283593"/>
                </a:solidFill>
              </a:rPr>
              <a:t>35 marks</a:t>
            </a:r>
            <a:r>
              <a:rPr lang="en-GB" dirty="0"/>
              <a:t> each.  </a:t>
            </a:r>
          </a:p>
          <a:p>
            <a:pPr marL="152396" indent="0">
              <a:buNone/>
            </a:pPr>
            <a:endParaRPr lang="en-GB" dirty="0"/>
          </a:p>
          <a:p>
            <a:pPr marL="152396" indent="0">
              <a:buNone/>
            </a:pPr>
            <a:r>
              <a:rPr lang="en-GB" dirty="0"/>
              <a:t>These papers require children to demonstrate their mathematical knowledge and skills, as well as their ability to solve problems and their mathematical reasoning. They cover a wide range of mathematical topics from key stage 2 including,</a:t>
            </a:r>
          </a:p>
          <a:p>
            <a:r>
              <a:rPr lang="en-GB" dirty="0">
                <a:solidFill>
                  <a:srgbClr val="283593"/>
                </a:solidFill>
              </a:rPr>
              <a:t>Number and place value (including Roman numerals);</a:t>
            </a:r>
          </a:p>
          <a:p>
            <a:r>
              <a:rPr lang="en-GB" dirty="0">
                <a:solidFill>
                  <a:srgbClr val="283593"/>
                </a:solidFill>
              </a:rPr>
              <a:t>The four operations;</a:t>
            </a:r>
          </a:p>
          <a:p>
            <a:r>
              <a:rPr lang="en-GB" dirty="0">
                <a:solidFill>
                  <a:srgbClr val="283593"/>
                </a:solidFill>
              </a:rPr>
              <a:t>Geometry (properties of shape, position and direction);</a:t>
            </a:r>
          </a:p>
          <a:p>
            <a:r>
              <a:rPr lang="en-GB" dirty="0">
                <a:solidFill>
                  <a:srgbClr val="283593"/>
                </a:solidFill>
              </a:rPr>
              <a:t>Statistics;</a:t>
            </a:r>
          </a:p>
          <a:p>
            <a:r>
              <a:rPr lang="en-GB" dirty="0">
                <a:solidFill>
                  <a:srgbClr val="283593"/>
                </a:solidFill>
              </a:rPr>
              <a:t>Measurement (length, perimeter, mass, volume, time, money);</a:t>
            </a:r>
          </a:p>
          <a:p>
            <a:r>
              <a:rPr lang="en-GB" dirty="0">
                <a:solidFill>
                  <a:srgbClr val="283593"/>
                </a:solidFill>
              </a:rPr>
              <a:t>Algebra;</a:t>
            </a:r>
          </a:p>
          <a:p>
            <a:r>
              <a:rPr lang="en-GB" dirty="0">
                <a:solidFill>
                  <a:srgbClr val="283593"/>
                </a:solidFill>
              </a:rPr>
              <a:t>Ratio and proportion;</a:t>
            </a:r>
          </a:p>
          <a:p>
            <a:r>
              <a:rPr lang="en-GB" dirty="0">
                <a:solidFill>
                  <a:srgbClr val="283593"/>
                </a:solidFill>
              </a:rPr>
              <a:t>Fractions, decimals and percentages. </a:t>
            </a:r>
          </a:p>
        </p:txBody>
      </p:sp>
      <p:sp>
        <p:nvSpPr>
          <p:cNvPr id="4" name="Slide Number Placeholder 3">
            <a:extLst>
              <a:ext uri="{FF2B5EF4-FFF2-40B4-BE49-F238E27FC236}">
                <a16:creationId xmlns:a16="http://schemas.microsoft.com/office/drawing/2014/main" id="{A3875FDC-D420-4B8C-B01E-B4EED38D7018}"/>
              </a:ext>
            </a:extLst>
          </p:cNvPr>
          <p:cNvSpPr>
            <a:spLocks noGrp="1"/>
          </p:cNvSpPr>
          <p:nvPr>
            <p:ph type="sldNum" idx="12"/>
          </p:nvPr>
        </p:nvSpPr>
        <p:spPr/>
        <p:txBody>
          <a:bodyPr/>
          <a:lstStyle/>
          <a:p>
            <a:fld id="{00000000-1234-1234-1234-123412341234}" type="slidenum">
              <a:rPr lang="en" smtClean="0"/>
              <a:pPr/>
              <a:t>12</a:t>
            </a:fld>
            <a:endParaRPr lang="en"/>
          </a:p>
        </p:txBody>
      </p:sp>
    </p:spTree>
    <p:extLst>
      <p:ext uri="{BB962C8B-B14F-4D97-AF65-F5344CB8AC3E}">
        <p14:creationId xmlns:p14="http://schemas.microsoft.com/office/powerpoint/2010/main" val="279387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500"/>
                                        <p:tgtEl>
                                          <p:spTgt spid="3">
                                            <p:txEl>
                                              <p:pRg st="8" end="8"/>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fade">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8356397-1D7F-4630-BDC2-E0145DA2B4C1}"/>
              </a:ext>
            </a:extLst>
          </p:cNvPr>
          <p:cNvPicPr>
            <a:picLocks noChangeAspect="1"/>
          </p:cNvPicPr>
          <p:nvPr/>
        </p:nvPicPr>
        <p:blipFill>
          <a:blip r:embed="rId3"/>
          <a:stretch>
            <a:fillRect/>
          </a:stretch>
        </p:blipFill>
        <p:spPr>
          <a:xfrm>
            <a:off x="4812590" y="276334"/>
            <a:ext cx="7143492" cy="5941289"/>
          </a:xfrm>
          <a:prstGeom prst="rect">
            <a:avLst/>
          </a:prstGeom>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A931B67F-2B47-46E8-95AC-2EDB0735F6E3}"/>
              </a:ext>
            </a:extLst>
          </p:cNvPr>
          <p:cNvSpPr>
            <a:spLocks noGrp="1"/>
          </p:cNvSpPr>
          <p:nvPr>
            <p:ph type="title"/>
          </p:nvPr>
        </p:nvSpPr>
        <p:spPr/>
        <p:txBody>
          <a:bodyPr/>
          <a:lstStyle/>
          <a:p>
            <a:r>
              <a:rPr lang="en-GB" dirty="0"/>
              <a:t>Maths Papers 3 (Reasoning)</a:t>
            </a:r>
          </a:p>
        </p:txBody>
      </p:sp>
      <p:sp>
        <p:nvSpPr>
          <p:cNvPr id="3" name="Text Placeholder 2">
            <a:extLst>
              <a:ext uri="{FF2B5EF4-FFF2-40B4-BE49-F238E27FC236}">
                <a16:creationId xmlns:a16="http://schemas.microsoft.com/office/drawing/2014/main" id="{0121D635-F6AC-49E5-8C26-737CF574BAB2}"/>
              </a:ext>
            </a:extLst>
          </p:cNvPr>
          <p:cNvSpPr>
            <a:spLocks noGrp="1"/>
          </p:cNvSpPr>
          <p:nvPr>
            <p:ph type="body" idx="1"/>
          </p:nvPr>
        </p:nvSpPr>
        <p:spPr>
          <a:xfrm>
            <a:off x="415600" y="985737"/>
            <a:ext cx="11360800" cy="579703"/>
          </a:xfrm>
        </p:spPr>
        <p:txBody>
          <a:bodyPr/>
          <a:lstStyle/>
          <a:p>
            <a:pPr marL="152396" indent="0">
              <a:buNone/>
            </a:pPr>
            <a:r>
              <a:rPr lang="en-GB" dirty="0"/>
              <a:t>Example question:</a:t>
            </a:r>
          </a:p>
        </p:txBody>
      </p:sp>
      <p:sp>
        <p:nvSpPr>
          <p:cNvPr id="4" name="Slide Number Placeholder 3">
            <a:extLst>
              <a:ext uri="{FF2B5EF4-FFF2-40B4-BE49-F238E27FC236}">
                <a16:creationId xmlns:a16="http://schemas.microsoft.com/office/drawing/2014/main" id="{BB32512A-D8DA-4E43-97F7-D4ED9B7D41AB}"/>
              </a:ext>
            </a:extLst>
          </p:cNvPr>
          <p:cNvSpPr>
            <a:spLocks noGrp="1"/>
          </p:cNvSpPr>
          <p:nvPr>
            <p:ph type="sldNum" idx="12"/>
          </p:nvPr>
        </p:nvSpPr>
        <p:spPr/>
        <p:txBody>
          <a:bodyPr/>
          <a:lstStyle/>
          <a:p>
            <a:fld id="{00000000-1234-1234-1234-123412341234}" type="slidenum">
              <a:rPr lang="en" smtClean="0"/>
              <a:pPr/>
              <a:t>13</a:t>
            </a:fld>
            <a:endParaRPr lang="en"/>
          </a:p>
        </p:txBody>
      </p:sp>
    </p:spTree>
    <p:extLst>
      <p:ext uri="{BB962C8B-B14F-4D97-AF65-F5344CB8AC3E}">
        <p14:creationId xmlns:p14="http://schemas.microsoft.com/office/powerpoint/2010/main" val="3666210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Scaled Scores </a:t>
            </a:r>
          </a:p>
        </p:txBody>
      </p:sp>
      <p:sp>
        <p:nvSpPr>
          <p:cNvPr id="3" name="TextBox 2"/>
          <p:cNvSpPr txBox="1"/>
          <p:nvPr/>
        </p:nvSpPr>
        <p:spPr>
          <a:xfrm>
            <a:off x="489527" y="1468581"/>
            <a:ext cx="8451273" cy="4247317"/>
          </a:xfrm>
          <a:prstGeom prst="rect">
            <a:avLst/>
          </a:prstGeom>
          <a:noFill/>
        </p:spPr>
        <p:txBody>
          <a:bodyPr wrap="square" rtlCol="0">
            <a:spAutoFit/>
          </a:bodyPr>
          <a:lstStyle/>
          <a:p>
            <a:r>
              <a:rPr lang="en-GB" dirty="0"/>
              <a:t>In KS2, the papers are marked externally, with no teacher assessment involved. </a:t>
            </a:r>
          </a:p>
          <a:p>
            <a:r>
              <a:rPr lang="en-GB" dirty="0"/>
              <a:t>Your child will receive a raw score which will be converted into a scaled score. The range of scaled scores available for each KS2 test ranges from 80 to 120. </a:t>
            </a:r>
          </a:p>
          <a:p>
            <a:endParaRPr lang="en-GB" dirty="0"/>
          </a:p>
          <a:p>
            <a:r>
              <a:rPr lang="en-GB" dirty="0"/>
              <a:t>A scaled score of 99 or less means that the child has not yet met the government expected standard. </a:t>
            </a:r>
          </a:p>
          <a:p>
            <a:endParaRPr lang="en-GB" dirty="0"/>
          </a:p>
          <a:p>
            <a:r>
              <a:rPr lang="en-GB" dirty="0"/>
              <a:t>A scaled score of 100 or more means that the child has met the expected standard. </a:t>
            </a:r>
          </a:p>
          <a:p>
            <a:endParaRPr lang="en-GB" dirty="0"/>
          </a:p>
          <a:p>
            <a:r>
              <a:rPr lang="en-GB" dirty="0"/>
              <a:t>A scaled score of 110 or more means that the child has achieved above the expected standard.</a:t>
            </a:r>
          </a:p>
          <a:p>
            <a:endParaRPr lang="en-GB" dirty="0"/>
          </a:p>
          <a:p>
            <a:endParaRPr lang="en-GB" dirty="0"/>
          </a:p>
          <a:p>
            <a:pPr algn="ctr"/>
            <a:r>
              <a:rPr lang="en-GB" dirty="0"/>
              <a:t>We usually receive SATs results in July. </a:t>
            </a:r>
          </a:p>
        </p:txBody>
      </p:sp>
    </p:spTree>
    <p:extLst>
      <p:ext uri="{BB962C8B-B14F-4D97-AF65-F5344CB8AC3E}">
        <p14:creationId xmlns:p14="http://schemas.microsoft.com/office/powerpoint/2010/main" val="1762499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Support </a:t>
            </a:r>
            <a:br>
              <a:rPr lang="en-GB" dirty="0"/>
            </a:br>
            <a:br>
              <a:rPr lang="en-GB" dirty="0"/>
            </a:br>
            <a:r>
              <a:rPr lang="en-GB" sz="2000" dirty="0">
                <a:solidFill>
                  <a:schemeClr val="tx1"/>
                </a:solidFill>
              </a:rPr>
              <a:t>Please note that some children may be eligible for additional time of up to 25% to complete their test paper. </a:t>
            </a:r>
            <a:br>
              <a:rPr lang="en-GB" sz="2000" dirty="0">
                <a:solidFill>
                  <a:schemeClr val="tx1"/>
                </a:solidFill>
              </a:rPr>
            </a:br>
            <a:br>
              <a:rPr lang="en-GB" sz="2000" dirty="0">
                <a:solidFill>
                  <a:schemeClr val="tx1"/>
                </a:solidFill>
              </a:rPr>
            </a:br>
            <a:r>
              <a:rPr lang="en-GB" sz="2000" dirty="0">
                <a:solidFill>
                  <a:schemeClr val="tx1"/>
                </a:solidFill>
              </a:rPr>
              <a:t>Procedures will be put in place to ensure that those children eligible receive the additional support required. </a:t>
            </a:r>
            <a:br>
              <a:rPr lang="en-GB" sz="2000" dirty="0">
                <a:solidFill>
                  <a:schemeClr val="tx1"/>
                </a:solidFill>
              </a:rPr>
            </a:br>
            <a:br>
              <a:rPr lang="en-GB" sz="2000" dirty="0">
                <a:solidFill>
                  <a:schemeClr val="tx1"/>
                </a:solidFill>
              </a:rPr>
            </a:br>
            <a:r>
              <a:rPr lang="en-GB" sz="2000" dirty="0">
                <a:solidFill>
                  <a:schemeClr val="tx1"/>
                </a:solidFill>
              </a:rPr>
              <a:t>We have to apply for this support and supply evidence.</a:t>
            </a:r>
            <a:br>
              <a:rPr lang="en-GB" sz="2000" dirty="0">
                <a:solidFill>
                  <a:schemeClr val="tx1"/>
                </a:solidFill>
              </a:rPr>
            </a:br>
            <a:br>
              <a:rPr lang="en-GB" sz="2000" dirty="0">
                <a:solidFill>
                  <a:schemeClr val="tx1"/>
                </a:solidFill>
              </a:rPr>
            </a:br>
            <a:r>
              <a:rPr lang="en-GB" dirty="0"/>
              <a:t>If a pupil is eligible for up to 25% additional time via the application form, solely because they have difficulty writing, they may be given either the additional time or a scribe, but not both.</a:t>
            </a:r>
            <a:br>
              <a:rPr lang="en-GB" dirty="0"/>
            </a:br>
            <a:r>
              <a:rPr lang="en-GB" dirty="0"/>
              <a:t> </a:t>
            </a:r>
          </a:p>
        </p:txBody>
      </p:sp>
    </p:spTree>
    <p:extLst>
      <p:ext uri="{BB962C8B-B14F-4D97-AF65-F5344CB8AC3E}">
        <p14:creationId xmlns:p14="http://schemas.microsoft.com/office/powerpoint/2010/main" val="3070146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you can help</a:t>
            </a:r>
          </a:p>
        </p:txBody>
      </p:sp>
      <p:sp>
        <p:nvSpPr>
          <p:cNvPr id="3" name="Content Placeholder 2"/>
          <p:cNvSpPr>
            <a:spLocks noGrp="1"/>
          </p:cNvSpPr>
          <p:nvPr>
            <p:ph idx="1"/>
          </p:nvPr>
        </p:nvSpPr>
        <p:spPr>
          <a:xfrm>
            <a:off x="300605" y="1597794"/>
            <a:ext cx="9350125" cy="4260784"/>
          </a:xfrm>
        </p:spPr>
        <p:txBody>
          <a:bodyPr>
            <a:normAutofit lnSpcReduction="10000"/>
          </a:bodyPr>
          <a:lstStyle/>
          <a:p>
            <a:r>
              <a:rPr lang="en-GB" dirty="0"/>
              <a:t>Encourage children to complete additional homework they have been set or complete work they have started at Booster Club. </a:t>
            </a:r>
          </a:p>
          <a:p>
            <a:endParaRPr lang="en-GB" dirty="0"/>
          </a:p>
          <a:p>
            <a:r>
              <a:rPr lang="en-GB" dirty="0"/>
              <a:t>Read regularly with your child to practise reading speed/comprehension. Year 6 children should be able to read extended texts at 120 words per minute (in line with end of KS2 testing).</a:t>
            </a:r>
          </a:p>
          <a:p>
            <a:endParaRPr lang="en-GB" dirty="0"/>
          </a:p>
          <a:p>
            <a:r>
              <a:rPr lang="en-GB" dirty="0"/>
              <a:t>Try to set aside small pockets of time throughout the week to complete additional study. It is good practice in readiness for Secondary School.</a:t>
            </a:r>
          </a:p>
          <a:p>
            <a:endParaRPr lang="en-GB" dirty="0"/>
          </a:p>
          <a:p>
            <a:r>
              <a:rPr lang="en-GB" dirty="0"/>
              <a:t>The importance of sleep- please try to limit screen time before bed in the run up to SATs. If children are feeling sluggish then they won’t perform to the best of their ability.</a:t>
            </a:r>
          </a:p>
          <a:p>
            <a:endParaRPr lang="en-GB" dirty="0"/>
          </a:p>
          <a:p>
            <a:pPr marL="0" indent="0">
              <a:buNone/>
            </a:pPr>
            <a:endParaRPr lang="en-GB" dirty="0"/>
          </a:p>
          <a:p>
            <a:endParaRPr lang="en-GB" dirty="0"/>
          </a:p>
          <a:p>
            <a:endParaRPr lang="en-GB" dirty="0"/>
          </a:p>
          <a:p>
            <a:endParaRPr lang="en-GB" dirty="0"/>
          </a:p>
          <a:p>
            <a:pPr lvl="8"/>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446393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you can help</a:t>
            </a:r>
          </a:p>
        </p:txBody>
      </p:sp>
      <p:sp>
        <p:nvSpPr>
          <p:cNvPr id="3" name="Content Placeholder 2"/>
          <p:cNvSpPr>
            <a:spLocks noGrp="1"/>
          </p:cNvSpPr>
          <p:nvPr>
            <p:ph idx="1"/>
          </p:nvPr>
        </p:nvSpPr>
        <p:spPr>
          <a:xfrm>
            <a:off x="1141412" y="1472665"/>
            <a:ext cx="7071563" cy="4318536"/>
          </a:xfrm>
        </p:spPr>
        <p:txBody>
          <a:bodyPr/>
          <a:lstStyle/>
          <a:p>
            <a:r>
              <a:rPr lang="en-GB" dirty="0"/>
              <a:t>Encourage children to use SATs </a:t>
            </a:r>
            <a:r>
              <a:rPr lang="en-GB" dirty="0" err="1"/>
              <a:t>Bootcamp</a:t>
            </a:r>
            <a:r>
              <a:rPr lang="en-GB" dirty="0"/>
              <a:t> for revision.</a:t>
            </a:r>
          </a:p>
          <a:p>
            <a:pPr lvl="8"/>
            <a:endParaRPr lang="en-GB" dirty="0"/>
          </a:p>
          <a:p>
            <a:endParaRPr lang="en-GB" dirty="0"/>
          </a:p>
          <a:p>
            <a:endParaRPr lang="en-GB" dirty="0"/>
          </a:p>
          <a:p>
            <a:endParaRPr lang="en-GB" dirty="0"/>
          </a:p>
          <a:p>
            <a:endParaRPr lang="en-GB" dirty="0"/>
          </a:p>
          <a:p>
            <a:endParaRPr lang="en-GB" dirty="0"/>
          </a:p>
        </p:txBody>
      </p:sp>
      <p:pic>
        <p:nvPicPr>
          <p:cNvPr id="4" name="Picture 3"/>
          <p:cNvPicPr>
            <a:picLocks noChangeAspect="1"/>
          </p:cNvPicPr>
          <p:nvPr/>
        </p:nvPicPr>
        <p:blipFill>
          <a:blip r:embed="rId2"/>
          <a:stretch>
            <a:fillRect/>
          </a:stretch>
        </p:blipFill>
        <p:spPr>
          <a:xfrm>
            <a:off x="1430863" y="2233061"/>
            <a:ext cx="4873684" cy="2006888"/>
          </a:xfrm>
          <a:prstGeom prst="rect">
            <a:avLst/>
          </a:prstGeom>
        </p:spPr>
      </p:pic>
      <p:pic>
        <p:nvPicPr>
          <p:cNvPr id="5" name="Picture 4"/>
          <p:cNvPicPr>
            <a:picLocks noChangeAspect="1"/>
          </p:cNvPicPr>
          <p:nvPr/>
        </p:nvPicPr>
        <p:blipFill>
          <a:blip r:embed="rId3"/>
          <a:stretch>
            <a:fillRect/>
          </a:stretch>
        </p:blipFill>
        <p:spPr>
          <a:xfrm>
            <a:off x="1430863" y="4346804"/>
            <a:ext cx="4950686" cy="1832615"/>
          </a:xfrm>
          <a:prstGeom prst="rect">
            <a:avLst/>
          </a:prstGeom>
        </p:spPr>
      </p:pic>
      <p:sp>
        <p:nvSpPr>
          <p:cNvPr id="6" name="TextBox 5"/>
          <p:cNvSpPr txBox="1"/>
          <p:nvPr/>
        </p:nvSpPr>
        <p:spPr>
          <a:xfrm>
            <a:off x="7651270" y="1084447"/>
            <a:ext cx="2576946" cy="3693319"/>
          </a:xfrm>
          <a:prstGeom prst="rect">
            <a:avLst/>
          </a:prstGeom>
          <a:noFill/>
        </p:spPr>
        <p:txBody>
          <a:bodyPr wrap="square" rtlCol="0">
            <a:spAutoFit/>
          </a:bodyPr>
          <a:lstStyle/>
          <a:p>
            <a:r>
              <a:rPr lang="en-GB" dirty="0"/>
              <a:t>All children will soon have their own login for </a:t>
            </a:r>
            <a:r>
              <a:rPr lang="en-GB" dirty="0" err="1"/>
              <a:t>Bootcamp</a:t>
            </a:r>
            <a:r>
              <a:rPr lang="en-GB" dirty="0"/>
              <a:t>. </a:t>
            </a:r>
          </a:p>
          <a:p>
            <a:endParaRPr lang="en-GB" dirty="0"/>
          </a:p>
          <a:p>
            <a:r>
              <a:rPr lang="en-GB" dirty="0"/>
              <a:t>If your child is finding a particular question or subject area tricky they must speak to their class teacher. Often we have multiple ways of explaining the same concept.</a:t>
            </a:r>
          </a:p>
        </p:txBody>
      </p:sp>
    </p:spTree>
    <p:extLst>
      <p:ext uri="{BB962C8B-B14F-4D97-AF65-F5344CB8AC3E}">
        <p14:creationId xmlns:p14="http://schemas.microsoft.com/office/powerpoint/2010/main" val="3262274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Breakfast Club </a:t>
            </a:r>
          </a:p>
        </p:txBody>
      </p:sp>
      <p:sp>
        <p:nvSpPr>
          <p:cNvPr id="3" name="TextBox 2"/>
          <p:cNvSpPr txBox="1"/>
          <p:nvPr/>
        </p:nvSpPr>
        <p:spPr>
          <a:xfrm>
            <a:off x="539683" y="1421804"/>
            <a:ext cx="8198811" cy="4401205"/>
          </a:xfrm>
          <a:prstGeom prst="rect">
            <a:avLst/>
          </a:prstGeom>
          <a:noFill/>
        </p:spPr>
        <p:txBody>
          <a:bodyPr wrap="square" rtlCol="0">
            <a:spAutoFit/>
          </a:bodyPr>
          <a:lstStyle/>
          <a:p>
            <a:pPr>
              <a:lnSpc>
                <a:spcPct val="150000"/>
              </a:lnSpc>
            </a:pPr>
            <a:r>
              <a:rPr lang="en-GB" sz="2000" dirty="0"/>
              <a:t>During SATs week, we offer the option for children to come into school from 8:15 am and have breakfast. This has been hugely popular when we have done this in the past: it helps ensure that children are in school on time, have the chance to ask any last minute revision questions and most importantly gives them time to have something to eat and relax with their friends in a calm environment before sitting their tests. </a:t>
            </a:r>
          </a:p>
          <a:p>
            <a:pPr>
              <a:lnSpc>
                <a:spcPct val="150000"/>
              </a:lnSpc>
            </a:pPr>
            <a:endParaRPr lang="en-GB" sz="2000" dirty="0"/>
          </a:p>
          <a:p>
            <a:endParaRPr lang="en-GB" sz="2000" dirty="0"/>
          </a:p>
          <a:p>
            <a:r>
              <a:rPr lang="en-GB" sz="2000" dirty="0"/>
              <a:t>Further information about this will be sent home nearer the time. </a:t>
            </a:r>
          </a:p>
        </p:txBody>
      </p:sp>
    </p:spTree>
    <p:extLst>
      <p:ext uri="{BB962C8B-B14F-4D97-AF65-F5344CB8AC3E}">
        <p14:creationId xmlns:p14="http://schemas.microsoft.com/office/powerpoint/2010/main" val="199726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Leavers hoodies</a:t>
            </a:r>
          </a:p>
        </p:txBody>
      </p:sp>
      <p:pic>
        <p:nvPicPr>
          <p:cNvPr id="3" name="Picture 2"/>
          <p:cNvPicPr>
            <a:picLocks noChangeAspect="1"/>
          </p:cNvPicPr>
          <p:nvPr/>
        </p:nvPicPr>
        <p:blipFill>
          <a:blip r:embed="rId2"/>
          <a:stretch>
            <a:fillRect/>
          </a:stretch>
        </p:blipFill>
        <p:spPr>
          <a:xfrm>
            <a:off x="433136" y="1610872"/>
            <a:ext cx="5494421" cy="5017475"/>
          </a:xfrm>
          <a:prstGeom prst="rect">
            <a:avLst/>
          </a:prstGeom>
        </p:spPr>
      </p:pic>
      <p:pic>
        <p:nvPicPr>
          <p:cNvPr id="4" name="Picture 3"/>
          <p:cNvPicPr>
            <a:picLocks noChangeAspect="1"/>
          </p:cNvPicPr>
          <p:nvPr/>
        </p:nvPicPr>
        <p:blipFill>
          <a:blip r:embed="rId3"/>
          <a:stretch>
            <a:fillRect/>
          </a:stretch>
        </p:blipFill>
        <p:spPr>
          <a:xfrm>
            <a:off x="5687929" y="2248652"/>
            <a:ext cx="4762500" cy="1590675"/>
          </a:xfrm>
          <a:prstGeom prst="rect">
            <a:avLst/>
          </a:prstGeom>
        </p:spPr>
      </p:pic>
      <p:sp>
        <p:nvSpPr>
          <p:cNvPr id="5" name="TextBox 4"/>
          <p:cNvSpPr txBox="1"/>
          <p:nvPr/>
        </p:nvSpPr>
        <p:spPr>
          <a:xfrm>
            <a:off x="6054291" y="4186989"/>
            <a:ext cx="5303520" cy="1200329"/>
          </a:xfrm>
          <a:prstGeom prst="rect">
            <a:avLst/>
          </a:prstGeom>
          <a:noFill/>
        </p:spPr>
        <p:txBody>
          <a:bodyPr wrap="square" rtlCol="0">
            <a:spAutoFit/>
          </a:bodyPr>
          <a:lstStyle/>
          <a:p>
            <a:r>
              <a:rPr lang="en-GB" dirty="0"/>
              <a:t>Our online shop is open so that you can order.</a:t>
            </a:r>
          </a:p>
          <a:p>
            <a:endParaRPr lang="en-GB" dirty="0"/>
          </a:p>
          <a:p>
            <a:r>
              <a:rPr lang="en-GB" dirty="0"/>
              <a:t>Children will be able to wear them in school</a:t>
            </a:r>
          </a:p>
          <a:p>
            <a:r>
              <a:rPr lang="en-GB" dirty="0"/>
              <a:t>during the LAST week of term only.</a:t>
            </a:r>
          </a:p>
        </p:txBody>
      </p:sp>
    </p:spTree>
    <p:extLst>
      <p:ext uri="{BB962C8B-B14F-4D97-AF65-F5344CB8AC3E}">
        <p14:creationId xmlns:p14="http://schemas.microsoft.com/office/powerpoint/2010/main" val="1421114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When are SATs 2026? </a:t>
            </a:r>
          </a:p>
        </p:txBody>
      </p:sp>
      <p:graphicFrame>
        <p:nvGraphicFramePr>
          <p:cNvPr id="4" name="Table 3"/>
          <p:cNvGraphicFramePr>
            <a:graphicFrameLocks noGrp="1"/>
          </p:cNvGraphicFramePr>
          <p:nvPr>
            <p:extLst>
              <p:ext uri="{D42A27DB-BD31-4B8C-83A1-F6EECF244321}">
                <p14:modId xmlns:p14="http://schemas.microsoft.com/office/powerpoint/2010/main" val="3810399411"/>
              </p:ext>
            </p:extLst>
          </p:nvPr>
        </p:nvGraphicFramePr>
        <p:xfrm>
          <a:off x="699924" y="1578648"/>
          <a:ext cx="8574078" cy="3810000"/>
        </p:xfrm>
        <a:graphic>
          <a:graphicData uri="http://schemas.openxmlformats.org/drawingml/2006/table">
            <a:tbl>
              <a:tblPr firstRow="1" bandRow="1">
                <a:tableStyleId>{5C22544A-7EE6-4342-B048-85BDC9FD1C3A}</a:tableStyleId>
              </a:tblPr>
              <a:tblGrid>
                <a:gridCol w="3401714">
                  <a:extLst>
                    <a:ext uri="{9D8B030D-6E8A-4147-A177-3AD203B41FA5}">
                      <a16:colId xmlns:a16="http://schemas.microsoft.com/office/drawing/2014/main" val="633336100"/>
                    </a:ext>
                  </a:extLst>
                </a:gridCol>
                <a:gridCol w="5172364">
                  <a:extLst>
                    <a:ext uri="{9D8B030D-6E8A-4147-A177-3AD203B41FA5}">
                      <a16:colId xmlns:a16="http://schemas.microsoft.com/office/drawing/2014/main" val="444737286"/>
                    </a:ext>
                  </a:extLst>
                </a:gridCol>
              </a:tblGrid>
              <a:tr h="370840">
                <a:tc>
                  <a:txBody>
                    <a:bodyPr/>
                    <a:lstStyle/>
                    <a:p>
                      <a:r>
                        <a:rPr lang="en-GB" sz="2000" dirty="0"/>
                        <a:t>Date</a:t>
                      </a:r>
                      <a:r>
                        <a:rPr lang="en-GB" sz="2000" baseline="0" dirty="0"/>
                        <a:t> </a:t>
                      </a:r>
                      <a:endParaRPr lang="en-GB" sz="2000" dirty="0"/>
                    </a:p>
                  </a:txBody>
                  <a:tcPr/>
                </a:tc>
                <a:tc>
                  <a:txBody>
                    <a:bodyPr/>
                    <a:lstStyle/>
                    <a:p>
                      <a:r>
                        <a:rPr lang="en-GB" sz="2000" dirty="0"/>
                        <a:t>Paper/s</a:t>
                      </a:r>
                    </a:p>
                  </a:txBody>
                  <a:tcPr/>
                </a:tc>
                <a:extLst>
                  <a:ext uri="{0D108BD9-81ED-4DB2-BD59-A6C34878D82A}">
                    <a16:rowId xmlns:a16="http://schemas.microsoft.com/office/drawing/2014/main" val="2312536670"/>
                  </a:ext>
                </a:extLst>
              </a:tr>
              <a:tr h="370840">
                <a:tc>
                  <a:txBody>
                    <a:bodyPr/>
                    <a:lstStyle/>
                    <a:p>
                      <a:r>
                        <a:rPr lang="en-GB" sz="2000" b="1" dirty="0"/>
                        <a:t>Monday 11</a:t>
                      </a:r>
                      <a:r>
                        <a:rPr lang="en-GB" sz="2000" b="1" baseline="30000" dirty="0"/>
                        <a:t>th</a:t>
                      </a:r>
                      <a:r>
                        <a:rPr lang="en-GB" sz="2000" b="1" dirty="0"/>
                        <a:t> May 2026</a:t>
                      </a:r>
                      <a:endParaRPr lang="en-GB" sz="2000" dirty="0"/>
                    </a:p>
                  </a:txBody>
                  <a:tcPr/>
                </a:tc>
                <a:tc>
                  <a:txBody>
                    <a:bodyPr/>
                    <a:lstStyle/>
                    <a:p>
                      <a:r>
                        <a:rPr lang="en-GB" sz="2000" dirty="0"/>
                        <a:t>Spelling, Punctuation &amp; Grammar – Paper 1 </a:t>
                      </a:r>
                    </a:p>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t>Spelling, Punctuation &amp; Grammar – Paper 2</a:t>
                      </a:r>
                    </a:p>
                    <a:p>
                      <a:endParaRPr lang="en-GB" sz="2000" dirty="0"/>
                    </a:p>
                  </a:txBody>
                  <a:tcPr/>
                </a:tc>
                <a:extLst>
                  <a:ext uri="{0D108BD9-81ED-4DB2-BD59-A6C34878D82A}">
                    <a16:rowId xmlns:a16="http://schemas.microsoft.com/office/drawing/2014/main" val="1659040976"/>
                  </a:ext>
                </a:extLst>
              </a:tr>
              <a:tr h="370840">
                <a:tc>
                  <a:txBody>
                    <a:bodyPr/>
                    <a:lstStyle/>
                    <a:p>
                      <a:r>
                        <a:rPr lang="en-GB" sz="2000" b="1" dirty="0"/>
                        <a:t>Tuesday 12</a:t>
                      </a:r>
                      <a:r>
                        <a:rPr lang="en-GB" sz="2000" b="1" baseline="30000" dirty="0"/>
                        <a:t>th</a:t>
                      </a:r>
                      <a:r>
                        <a:rPr lang="en-GB" sz="2000" b="1" dirty="0"/>
                        <a:t> May 2026</a:t>
                      </a:r>
                      <a:endParaRPr lang="en-GB" sz="2000" dirty="0"/>
                    </a:p>
                  </a:txBody>
                  <a:tcPr/>
                </a:tc>
                <a:tc>
                  <a:txBody>
                    <a:bodyPr/>
                    <a:lstStyle/>
                    <a:p>
                      <a:r>
                        <a:rPr lang="en-GB" sz="2000" dirty="0"/>
                        <a:t>English Reading </a:t>
                      </a:r>
                    </a:p>
                    <a:p>
                      <a:endParaRPr lang="en-GB" sz="2000" dirty="0"/>
                    </a:p>
                  </a:txBody>
                  <a:tcPr/>
                </a:tc>
                <a:extLst>
                  <a:ext uri="{0D108BD9-81ED-4DB2-BD59-A6C34878D82A}">
                    <a16:rowId xmlns:a16="http://schemas.microsoft.com/office/drawing/2014/main" val="1349247587"/>
                  </a:ext>
                </a:extLst>
              </a:tr>
              <a:tr h="370840">
                <a:tc>
                  <a:txBody>
                    <a:bodyPr/>
                    <a:lstStyle/>
                    <a:p>
                      <a:r>
                        <a:rPr lang="en-GB" sz="2000" b="1" dirty="0"/>
                        <a:t>Wednesday 13</a:t>
                      </a:r>
                      <a:r>
                        <a:rPr lang="en-GB" sz="2000" b="1" baseline="30000" dirty="0"/>
                        <a:t>th</a:t>
                      </a:r>
                      <a:r>
                        <a:rPr lang="en-GB" sz="2000" b="1" dirty="0"/>
                        <a:t> May 2026 </a:t>
                      </a:r>
                    </a:p>
                  </a:txBody>
                  <a:tcPr/>
                </a:tc>
                <a:tc>
                  <a:txBody>
                    <a:bodyPr/>
                    <a:lstStyle/>
                    <a:p>
                      <a:r>
                        <a:rPr lang="en-GB" sz="2000" dirty="0"/>
                        <a:t>Maths</a:t>
                      </a:r>
                      <a:r>
                        <a:rPr lang="en-GB" sz="2000" baseline="0" dirty="0"/>
                        <a:t> Paper 1 (Arithmetic)</a:t>
                      </a:r>
                    </a:p>
                    <a:p>
                      <a:r>
                        <a:rPr lang="en-GB" sz="2000" baseline="0" dirty="0"/>
                        <a:t>Maths Paper 2 (Reasoning)</a:t>
                      </a:r>
                    </a:p>
                    <a:p>
                      <a:endParaRPr lang="en-GB" sz="2000" dirty="0"/>
                    </a:p>
                  </a:txBody>
                  <a:tcPr/>
                </a:tc>
                <a:extLst>
                  <a:ext uri="{0D108BD9-81ED-4DB2-BD59-A6C34878D82A}">
                    <a16:rowId xmlns:a16="http://schemas.microsoft.com/office/drawing/2014/main" val="1344498462"/>
                  </a:ext>
                </a:extLst>
              </a:tr>
              <a:tr h="370840">
                <a:tc>
                  <a:txBody>
                    <a:bodyPr/>
                    <a:lstStyle/>
                    <a:p>
                      <a:r>
                        <a:rPr lang="en-GB" sz="2000" b="1" dirty="0"/>
                        <a:t>Thursday 14</a:t>
                      </a:r>
                      <a:r>
                        <a:rPr lang="en-GB" sz="2000" b="1" baseline="30000" dirty="0"/>
                        <a:t>th</a:t>
                      </a:r>
                      <a:r>
                        <a:rPr lang="en-GB" sz="2000" b="1" dirty="0"/>
                        <a:t> May 2026</a:t>
                      </a:r>
                    </a:p>
                  </a:txBody>
                  <a:tcPr/>
                </a:tc>
                <a:tc>
                  <a:txBody>
                    <a:bodyPr/>
                    <a:lstStyle/>
                    <a:p>
                      <a:r>
                        <a:rPr lang="en-GB" sz="2000" dirty="0"/>
                        <a:t>Maths Paper</a:t>
                      </a:r>
                      <a:r>
                        <a:rPr lang="en-GB" sz="2000" baseline="0" dirty="0"/>
                        <a:t> 3 (Reasoning) </a:t>
                      </a:r>
                    </a:p>
                    <a:p>
                      <a:endParaRPr lang="en-GB" sz="2000" dirty="0"/>
                    </a:p>
                  </a:txBody>
                  <a:tcPr/>
                </a:tc>
                <a:extLst>
                  <a:ext uri="{0D108BD9-81ED-4DB2-BD59-A6C34878D82A}">
                    <a16:rowId xmlns:a16="http://schemas.microsoft.com/office/drawing/2014/main" val="1758417743"/>
                  </a:ext>
                </a:extLst>
              </a:tr>
            </a:tbl>
          </a:graphicData>
        </a:graphic>
      </p:graphicFrame>
    </p:spTree>
    <p:extLst>
      <p:ext uri="{BB962C8B-B14F-4D97-AF65-F5344CB8AC3E}">
        <p14:creationId xmlns:p14="http://schemas.microsoft.com/office/powerpoint/2010/main" val="1488140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291D-AFEA-4124-B1F8-9952DA88D993}"/>
              </a:ext>
            </a:extLst>
          </p:cNvPr>
          <p:cNvSpPr>
            <a:spLocks noGrp="1"/>
          </p:cNvSpPr>
          <p:nvPr>
            <p:ph type="title"/>
          </p:nvPr>
        </p:nvSpPr>
        <p:spPr/>
        <p:txBody>
          <a:bodyPr/>
          <a:lstStyle/>
          <a:p>
            <a:r>
              <a:rPr lang="en-GB" dirty="0"/>
              <a:t>Spelling, Punctuation and Grammar: Monday 11</a:t>
            </a:r>
            <a:r>
              <a:rPr lang="en-GB" baseline="30000" dirty="0"/>
              <a:t>th</a:t>
            </a:r>
            <a:r>
              <a:rPr lang="en-GB" dirty="0"/>
              <a:t> May</a:t>
            </a:r>
          </a:p>
        </p:txBody>
      </p:sp>
      <p:sp>
        <p:nvSpPr>
          <p:cNvPr id="3" name="Text Placeholder 2">
            <a:extLst>
              <a:ext uri="{FF2B5EF4-FFF2-40B4-BE49-F238E27FC236}">
                <a16:creationId xmlns:a16="http://schemas.microsoft.com/office/drawing/2014/main" id="{A0C704FD-CCA7-4A19-AB0F-1FE779016FE4}"/>
              </a:ext>
            </a:extLst>
          </p:cNvPr>
          <p:cNvSpPr>
            <a:spLocks noGrp="1"/>
          </p:cNvSpPr>
          <p:nvPr>
            <p:ph type="body" idx="1"/>
          </p:nvPr>
        </p:nvSpPr>
        <p:spPr>
          <a:xfrm>
            <a:off x="415600" y="1809549"/>
            <a:ext cx="9488796" cy="4282285"/>
          </a:xfrm>
        </p:spPr>
        <p:txBody>
          <a:bodyPr/>
          <a:lstStyle/>
          <a:p>
            <a:pPr marL="152396" indent="0">
              <a:buNone/>
            </a:pPr>
            <a:r>
              <a:rPr lang="en-GB" dirty="0"/>
              <a:t>Spelling, Punctuation and Grammar consists of two papers.</a:t>
            </a:r>
          </a:p>
          <a:p>
            <a:pPr marL="152396" indent="0">
              <a:buNone/>
            </a:pPr>
            <a:endParaRPr lang="en-GB" dirty="0"/>
          </a:p>
          <a:p>
            <a:r>
              <a:rPr lang="en-GB" dirty="0"/>
              <a:t>Paper 1 focuses on all three elements (spelling, punctuation and grammar).  The paper lasts for </a:t>
            </a:r>
            <a:r>
              <a:rPr lang="en-GB" dirty="0">
                <a:solidFill>
                  <a:srgbClr val="283593"/>
                </a:solidFill>
              </a:rPr>
              <a:t>45 minutes</a:t>
            </a:r>
            <a:r>
              <a:rPr lang="en-GB" dirty="0"/>
              <a:t>. </a:t>
            </a:r>
          </a:p>
          <a:p>
            <a:pPr marL="152396" indent="0">
              <a:buNone/>
            </a:pPr>
            <a:endParaRPr lang="en-GB" dirty="0"/>
          </a:p>
          <a:p>
            <a:endParaRPr lang="en-GB" dirty="0"/>
          </a:p>
          <a:p>
            <a:r>
              <a:rPr lang="en-GB" dirty="0"/>
              <a:t>Paper 2 consists of a spelling test only. It should take approximately </a:t>
            </a:r>
          </a:p>
          <a:p>
            <a:pPr marL="152396" indent="0">
              <a:buNone/>
            </a:pPr>
            <a:r>
              <a:rPr lang="en-GB" dirty="0">
                <a:solidFill>
                  <a:srgbClr val="283593"/>
                </a:solidFill>
              </a:rPr>
              <a:t>15 minutes</a:t>
            </a:r>
            <a:r>
              <a:rPr lang="en-GB" dirty="0"/>
              <a:t>, although this is not a set amount of time (pupils should be given as much time as they need to complete the test).</a:t>
            </a:r>
          </a:p>
        </p:txBody>
      </p:sp>
      <p:sp>
        <p:nvSpPr>
          <p:cNvPr id="4" name="Slide Number Placeholder 3">
            <a:extLst>
              <a:ext uri="{FF2B5EF4-FFF2-40B4-BE49-F238E27FC236}">
                <a16:creationId xmlns:a16="http://schemas.microsoft.com/office/drawing/2014/main" id="{5B2C3E17-BA74-4697-B4C5-1419E32E1876}"/>
              </a:ext>
            </a:extLst>
          </p:cNvPr>
          <p:cNvSpPr>
            <a:spLocks noGrp="1"/>
          </p:cNvSpPr>
          <p:nvPr>
            <p:ph type="sldNum" idx="12"/>
          </p:nvPr>
        </p:nvSpPr>
        <p:spPr/>
        <p:txBody>
          <a:bodyPr/>
          <a:lstStyle/>
          <a:p>
            <a:fld id="{00000000-1234-1234-1234-123412341234}" type="slidenum">
              <a:rPr lang="en" smtClean="0"/>
              <a:pPr/>
              <a:t>3</a:t>
            </a:fld>
            <a:endParaRPr lang="en"/>
          </a:p>
        </p:txBody>
      </p:sp>
    </p:spTree>
    <p:extLst>
      <p:ext uri="{BB962C8B-B14F-4D97-AF65-F5344CB8AC3E}">
        <p14:creationId xmlns:p14="http://schemas.microsoft.com/office/powerpoint/2010/main" val="374305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Grammar paper – what does it look like?</a:t>
            </a:r>
          </a:p>
        </p:txBody>
      </p:sp>
      <p:pic>
        <p:nvPicPr>
          <p:cNvPr id="4" name="Content Placeholder 3"/>
          <p:cNvPicPr>
            <a:picLocks noGrp="1" noChangeAspect="1"/>
          </p:cNvPicPr>
          <p:nvPr>
            <p:ph idx="1"/>
          </p:nvPr>
        </p:nvPicPr>
        <p:blipFill>
          <a:blip r:embed="rId2"/>
          <a:stretch>
            <a:fillRect/>
          </a:stretch>
        </p:blipFill>
        <p:spPr>
          <a:xfrm>
            <a:off x="1129296" y="1379088"/>
            <a:ext cx="4251226" cy="5079463"/>
          </a:xfrm>
          <a:prstGeom prst="rect">
            <a:avLst/>
          </a:prstGeom>
        </p:spPr>
      </p:pic>
      <p:sp>
        <p:nvSpPr>
          <p:cNvPr id="5" name="TextBox 4"/>
          <p:cNvSpPr txBox="1"/>
          <p:nvPr/>
        </p:nvSpPr>
        <p:spPr>
          <a:xfrm>
            <a:off x="6143668" y="1706348"/>
            <a:ext cx="4702629" cy="923330"/>
          </a:xfrm>
          <a:prstGeom prst="rect">
            <a:avLst/>
          </a:prstGeom>
          <a:noFill/>
        </p:spPr>
        <p:txBody>
          <a:bodyPr wrap="square" rtlCol="0">
            <a:spAutoFit/>
          </a:bodyPr>
          <a:lstStyle/>
          <a:p>
            <a:r>
              <a:rPr lang="en-GB" dirty="0"/>
              <a:t>45 minutes </a:t>
            </a:r>
          </a:p>
          <a:p>
            <a:endParaRPr lang="en-GB" dirty="0"/>
          </a:p>
          <a:p>
            <a:r>
              <a:rPr lang="en-GB" dirty="0"/>
              <a:t>50 questions</a:t>
            </a:r>
          </a:p>
        </p:txBody>
      </p:sp>
    </p:spTree>
    <p:extLst>
      <p:ext uri="{BB962C8B-B14F-4D97-AF65-F5344CB8AC3E}">
        <p14:creationId xmlns:p14="http://schemas.microsoft.com/office/powerpoint/2010/main" val="3328513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Spelling paper – what does it look like?</a:t>
            </a:r>
          </a:p>
        </p:txBody>
      </p:sp>
      <p:pic>
        <p:nvPicPr>
          <p:cNvPr id="4" name="Content Placeholder 3"/>
          <p:cNvPicPr>
            <a:picLocks noGrp="1" noChangeAspect="1"/>
          </p:cNvPicPr>
          <p:nvPr>
            <p:ph idx="1"/>
          </p:nvPr>
        </p:nvPicPr>
        <p:blipFill>
          <a:blip r:embed="rId2"/>
          <a:stretch>
            <a:fillRect/>
          </a:stretch>
        </p:blipFill>
        <p:spPr>
          <a:xfrm>
            <a:off x="510139" y="1773798"/>
            <a:ext cx="5725656" cy="3452719"/>
          </a:xfrm>
          <a:prstGeom prst="rect">
            <a:avLst/>
          </a:prstGeom>
        </p:spPr>
      </p:pic>
      <p:sp>
        <p:nvSpPr>
          <p:cNvPr id="5" name="TextBox 4"/>
          <p:cNvSpPr txBox="1"/>
          <p:nvPr/>
        </p:nvSpPr>
        <p:spPr>
          <a:xfrm>
            <a:off x="6235795" y="1801299"/>
            <a:ext cx="3526972" cy="3139321"/>
          </a:xfrm>
          <a:prstGeom prst="rect">
            <a:avLst/>
          </a:prstGeom>
          <a:noFill/>
        </p:spPr>
        <p:txBody>
          <a:bodyPr wrap="square" rtlCol="0">
            <a:spAutoFit/>
          </a:bodyPr>
          <a:lstStyle/>
          <a:p>
            <a:r>
              <a:rPr lang="en-GB" dirty="0"/>
              <a:t>20 questions.</a:t>
            </a:r>
          </a:p>
          <a:p>
            <a:endParaRPr lang="en-GB" dirty="0"/>
          </a:p>
          <a:p>
            <a:r>
              <a:rPr lang="en-GB" dirty="0"/>
              <a:t>The teacher will read the whole sentence including the missing word. </a:t>
            </a:r>
          </a:p>
          <a:p>
            <a:endParaRPr lang="en-GB" dirty="0"/>
          </a:p>
          <a:p>
            <a:r>
              <a:rPr lang="en-GB" dirty="0"/>
              <a:t>The missing word is then read again.</a:t>
            </a:r>
          </a:p>
          <a:p>
            <a:endParaRPr lang="en-GB" dirty="0"/>
          </a:p>
          <a:p>
            <a:r>
              <a:rPr lang="en-GB" dirty="0"/>
              <a:t>The children insert the missing word.</a:t>
            </a:r>
          </a:p>
          <a:p>
            <a:endParaRPr lang="en-GB" dirty="0"/>
          </a:p>
          <a:p>
            <a:r>
              <a:rPr lang="en-GB" dirty="0"/>
              <a:t>The test is not timed but takes approximately 15 minutes. </a:t>
            </a:r>
          </a:p>
        </p:txBody>
      </p:sp>
    </p:spTree>
    <p:extLst>
      <p:ext uri="{BB962C8B-B14F-4D97-AF65-F5344CB8AC3E}">
        <p14:creationId xmlns:p14="http://schemas.microsoft.com/office/powerpoint/2010/main" val="1152475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216F3-CC6E-466B-9BC1-3C4F9A01399A}"/>
              </a:ext>
            </a:extLst>
          </p:cNvPr>
          <p:cNvSpPr>
            <a:spLocks noGrp="1"/>
          </p:cNvSpPr>
          <p:nvPr>
            <p:ph type="title"/>
          </p:nvPr>
        </p:nvSpPr>
        <p:spPr/>
        <p:txBody>
          <a:bodyPr/>
          <a:lstStyle/>
          <a:p>
            <a:r>
              <a:rPr lang="en-GB" dirty="0"/>
              <a:t>Reading: Tuesday 12</a:t>
            </a:r>
            <a:r>
              <a:rPr lang="en-GB" baseline="30000" dirty="0"/>
              <a:t>th</a:t>
            </a:r>
            <a:r>
              <a:rPr lang="en-GB" dirty="0"/>
              <a:t> May 2025</a:t>
            </a:r>
          </a:p>
        </p:txBody>
      </p:sp>
      <p:sp>
        <p:nvSpPr>
          <p:cNvPr id="3" name="Text Placeholder 2">
            <a:extLst>
              <a:ext uri="{FF2B5EF4-FFF2-40B4-BE49-F238E27FC236}">
                <a16:creationId xmlns:a16="http://schemas.microsoft.com/office/drawing/2014/main" id="{32A10701-0377-4415-BE7D-D9913504131C}"/>
              </a:ext>
            </a:extLst>
          </p:cNvPr>
          <p:cNvSpPr>
            <a:spLocks noGrp="1"/>
          </p:cNvSpPr>
          <p:nvPr>
            <p:ph type="body" idx="1"/>
          </p:nvPr>
        </p:nvSpPr>
        <p:spPr>
          <a:xfrm>
            <a:off x="415600" y="985737"/>
            <a:ext cx="8612897" cy="5106097"/>
          </a:xfrm>
        </p:spPr>
        <p:txBody>
          <a:bodyPr/>
          <a:lstStyle/>
          <a:p>
            <a:pPr marL="152396" indent="0">
              <a:lnSpc>
                <a:spcPct val="150000"/>
              </a:lnSpc>
              <a:buNone/>
            </a:pPr>
            <a:r>
              <a:rPr lang="en-GB" dirty="0"/>
              <a:t>There is one reading test that lasts for </a:t>
            </a:r>
            <a:r>
              <a:rPr lang="en-GB" dirty="0">
                <a:solidFill>
                  <a:srgbClr val="283593"/>
                </a:solidFill>
              </a:rPr>
              <a:t>60 minutes</a:t>
            </a:r>
            <a:r>
              <a:rPr lang="en-GB" dirty="0"/>
              <a:t>. </a:t>
            </a:r>
          </a:p>
          <a:p>
            <a:pPr marL="152396" indent="0">
              <a:lnSpc>
                <a:spcPct val="150000"/>
              </a:lnSpc>
              <a:buNone/>
            </a:pPr>
            <a:r>
              <a:rPr lang="en-GB" dirty="0"/>
              <a:t>The test is designed to measure if the children’s comprehension of age-appropriate reading material meets the national standard. There are three different set texts for children to read. These could be any combination of </a:t>
            </a:r>
            <a:r>
              <a:rPr lang="en-GB" dirty="0">
                <a:solidFill>
                  <a:srgbClr val="283593"/>
                </a:solidFill>
              </a:rPr>
              <a:t>non-fiction, fiction and/ or poetry</a:t>
            </a:r>
            <a:r>
              <a:rPr lang="en-GB" dirty="0"/>
              <a:t>. </a:t>
            </a:r>
          </a:p>
          <a:p>
            <a:pPr marL="152396" indent="0">
              <a:lnSpc>
                <a:spcPct val="150000"/>
              </a:lnSpc>
              <a:buNone/>
            </a:pPr>
            <a:endParaRPr lang="en-GB" sz="1333" dirty="0"/>
          </a:p>
        </p:txBody>
      </p:sp>
      <p:sp>
        <p:nvSpPr>
          <p:cNvPr id="4" name="Slide Number Placeholder 3">
            <a:extLst>
              <a:ext uri="{FF2B5EF4-FFF2-40B4-BE49-F238E27FC236}">
                <a16:creationId xmlns:a16="http://schemas.microsoft.com/office/drawing/2014/main" id="{2A4E5293-718B-42B1-8D1E-142F9E3098E2}"/>
              </a:ext>
            </a:extLst>
          </p:cNvPr>
          <p:cNvSpPr>
            <a:spLocks noGrp="1"/>
          </p:cNvSpPr>
          <p:nvPr>
            <p:ph type="sldNum" idx="12"/>
          </p:nvPr>
        </p:nvSpPr>
        <p:spPr/>
        <p:txBody>
          <a:bodyPr/>
          <a:lstStyle/>
          <a:p>
            <a:fld id="{00000000-1234-1234-1234-123412341234}" type="slidenum">
              <a:rPr lang="en" smtClean="0"/>
              <a:pPr/>
              <a:t>6</a:t>
            </a:fld>
            <a:endParaRPr lang="en"/>
          </a:p>
        </p:txBody>
      </p:sp>
    </p:spTree>
    <p:extLst>
      <p:ext uri="{BB962C8B-B14F-4D97-AF65-F5344CB8AC3E}">
        <p14:creationId xmlns:p14="http://schemas.microsoft.com/office/powerpoint/2010/main" val="2732887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Reading paper – what does it look like?</a:t>
            </a:r>
          </a:p>
        </p:txBody>
      </p:sp>
      <p:pic>
        <p:nvPicPr>
          <p:cNvPr id="4" name="Content Placeholder 3"/>
          <p:cNvPicPr>
            <a:picLocks noGrp="1" noChangeAspect="1"/>
          </p:cNvPicPr>
          <p:nvPr>
            <p:ph idx="1"/>
          </p:nvPr>
        </p:nvPicPr>
        <p:blipFill>
          <a:blip r:embed="rId2"/>
          <a:stretch>
            <a:fillRect/>
          </a:stretch>
        </p:blipFill>
        <p:spPr>
          <a:xfrm>
            <a:off x="1231013" y="1747600"/>
            <a:ext cx="2837862" cy="3541712"/>
          </a:xfrm>
          <a:prstGeom prst="rect">
            <a:avLst/>
          </a:prstGeom>
        </p:spPr>
      </p:pic>
      <p:pic>
        <p:nvPicPr>
          <p:cNvPr id="5" name="Picture 4"/>
          <p:cNvPicPr>
            <a:picLocks noChangeAspect="1"/>
          </p:cNvPicPr>
          <p:nvPr/>
        </p:nvPicPr>
        <p:blipFill>
          <a:blip r:embed="rId3"/>
          <a:stretch>
            <a:fillRect/>
          </a:stretch>
        </p:blipFill>
        <p:spPr>
          <a:xfrm>
            <a:off x="4248867" y="1747600"/>
            <a:ext cx="3229140" cy="3572334"/>
          </a:xfrm>
          <a:prstGeom prst="rect">
            <a:avLst/>
          </a:prstGeom>
        </p:spPr>
      </p:pic>
      <p:sp>
        <p:nvSpPr>
          <p:cNvPr id="6" name="TextBox 5"/>
          <p:cNvSpPr txBox="1"/>
          <p:nvPr/>
        </p:nvSpPr>
        <p:spPr>
          <a:xfrm>
            <a:off x="7672710" y="1747600"/>
            <a:ext cx="1991054" cy="2308324"/>
          </a:xfrm>
          <a:prstGeom prst="rect">
            <a:avLst/>
          </a:prstGeom>
          <a:noFill/>
        </p:spPr>
        <p:txBody>
          <a:bodyPr wrap="square" rtlCol="0">
            <a:spAutoFit/>
          </a:bodyPr>
          <a:lstStyle/>
          <a:p>
            <a:endParaRPr lang="en-GB" dirty="0"/>
          </a:p>
          <a:p>
            <a:r>
              <a:rPr lang="en-GB" dirty="0"/>
              <a:t>The children will not have seen the texts before but will have studied the different text types in class.</a:t>
            </a:r>
          </a:p>
        </p:txBody>
      </p:sp>
    </p:spTree>
    <p:extLst>
      <p:ext uri="{BB962C8B-B14F-4D97-AF65-F5344CB8AC3E}">
        <p14:creationId xmlns:p14="http://schemas.microsoft.com/office/powerpoint/2010/main" val="2740069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Wednesday 13</a:t>
            </a:r>
            <a:r>
              <a:rPr lang="en-GB" baseline="30000" dirty="0"/>
              <a:t>th</a:t>
            </a:r>
            <a:r>
              <a:rPr lang="en-GB" dirty="0"/>
              <a:t> May and Thursday 14</a:t>
            </a:r>
            <a:r>
              <a:rPr lang="en-GB" baseline="30000" dirty="0"/>
              <a:t>th</a:t>
            </a:r>
            <a:r>
              <a:rPr lang="en-GB" dirty="0"/>
              <a:t> May</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415600" y="985737"/>
            <a:ext cx="11360800" cy="4432929"/>
          </a:xfrm>
        </p:spPr>
        <p:txBody>
          <a:bodyPr/>
          <a:lstStyle/>
          <a:p>
            <a:pPr marL="152396" indent="0">
              <a:buNone/>
            </a:pPr>
            <a:r>
              <a:rPr lang="en-GB" dirty="0"/>
              <a:t>The maths assessments consist of three tests.</a:t>
            </a:r>
          </a:p>
          <a:p>
            <a:pPr marL="152396" indent="0">
              <a:buNone/>
            </a:pPr>
            <a:endParaRPr lang="en-GB" dirty="0"/>
          </a:p>
          <a:p>
            <a:r>
              <a:rPr lang="en-GB" dirty="0"/>
              <a:t>Paper 1: Arithmetic (30 minutes) – Wednesday 13</a:t>
            </a:r>
            <a:r>
              <a:rPr lang="en-GB" baseline="30000" dirty="0"/>
              <a:t>th</a:t>
            </a:r>
            <a:r>
              <a:rPr lang="en-GB" dirty="0"/>
              <a:t> May</a:t>
            </a:r>
          </a:p>
          <a:p>
            <a:endParaRPr lang="en-GB" dirty="0"/>
          </a:p>
          <a:p>
            <a:r>
              <a:rPr lang="en-GB" dirty="0"/>
              <a:t>Paper 2: Reasoning (40 minutes) – Wednesday 13</a:t>
            </a:r>
            <a:r>
              <a:rPr lang="en-GB" baseline="30000" dirty="0"/>
              <a:t>th</a:t>
            </a:r>
            <a:r>
              <a:rPr lang="en-GB" dirty="0"/>
              <a:t>  May</a:t>
            </a:r>
          </a:p>
          <a:p>
            <a:endParaRPr lang="en-GB" dirty="0"/>
          </a:p>
          <a:p>
            <a:r>
              <a:rPr lang="en-GB" dirty="0"/>
              <a:t>Paper 3: Reasoning (40 minutes) – Thursday 14</a:t>
            </a:r>
            <a:r>
              <a:rPr lang="en-GB" baseline="30000" dirty="0"/>
              <a:t>th</a:t>
            </a:r>
            <a:r>
              <a:rPr lang="en-GB" dirty="0"/>
              <a:t> May</a:t>
            </a:r>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8</a:t>
            </a:fld>
            <a:endParaRPr lang="en"/>
          </a:p>
        </p:txBody>
      </p:sp>
    </p:spTree>
    <p:extLst>
      <p:ext uri="{BB962C8B-B14F-4D97-AF65-F5344CB8AC3E}">
        <p14:creationId xmlns:p14="http://schemas.microsoft.com/office/powerpoint/2010/main" val="331651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B9A0-7B25-442B-9EA0-309CC7F2590A}"/>
              </a:ext>
            </a:extLst>
          </p:cNvPr>
          <p:cNvSpPr>
            <a:spLocks noGrp="1"/>
          </p:cNvSpPr>
          <p:nvPr>
            <p:ph type="title"/>
          </p:nvPr>
        </p:nvSpPr>
        <p:spPr/>
        <p:txBody>
          <a:bodyPr/>
          <a:lstStyle/>
          <a:p>
            <a:r>
              <a:rPr lang="en-GB" dirty="0"/>
              <a:t>Maths Paper 1 (Arithmetic)</a:t>
            </a:r>
          </a:p>
        </p:txBody>
      </p:sp>
      <p:sp>
        <p:nvSpPr>
          <p:cNvPr id="3" name="Text Placeholder 2">
            <a:extLst>
              <a:ext uri="{FF2B5EF4-FFF2-40B4-BE49-F238E27FC236}">
                <a16:creationId xmlns:a16="http://schemas.microsoft.com/office/drawing/2014/main" id="{1E75F246-19B7-4FB4-8C49-078651BDCF17}"/>
              </a:ext>
            </a:extLst>
          </p:cNvPr>
          <p:cNvSpPr>
            <a:spLocks noGrp="1"/>
          </p:cNvSpPr>
          <p:nvPr>
            <p:ph type="body" idx="1"/>
          </p:nvPr>
        </p:nvSpPr>
        <p:spPr>
          <a:xfrm>
            <a:off x="415600" y="985737"/>
            <a:ext cx="11360800" cy="2807331"/>
          </a:xfrm>
        </p:spPr>
        <p:txBody>
          <a:bodyPr/>
          <a:lstStyle/>
          <a:p>
            <a:pPr marL="152396" indent="0">
              <a:buNone/>
            </a:pPr>
            <a:r>
              <a:rPr lang="en-GB" dirty="0"/>
              <a:t>The maths arithmetic paper has a total of </a:t>
            </a:r>
            <a:r>
              <a:rPr lang="en-GB" dirty="0">
                <a:solidFill>
                  <a:srgbClr val="283593"/>
                </a:solidFill>
              </a:rPr>
              <a:t>40 marks</a:t>
            </a:r>
            <a:r>
              <a:rPr lang="en-GB" dirty="0"/>
              <a:t>. </a:t>
            </a:r>
          </a:p>
          <a:p>
            <a:pPr marL="152396" indent="0">
              <a:buNone/>
            </a:pPr>
            <a:endParaRPr lang="en-GB" dirty="0"/>
          </a:p>
          <a:p>
            <a:pPr marL="152396" indent="0">
              <a:buNone/>
            </a:pPr>
            <a:r>
              <a:rPr lang="en-GB" dirty="0"/>
              <a:t>The test covers the four operations (addition, subtraction, multiplication, division, including order of operations requiring BODMAS), percentages of amounts and calculating with decimals and fractions. </a:t>
            </a:r>
          </a:p>
          <a:p>
            <a:pPr marL="152396" indent="0">
              <a:buNone/>
            </a:pPr>
            <a:endParaRPr lang="en-GB" dirty="0"/>
          </a:p>
        </p:txBody>
      </p:sp>
      <p:sp>
        <p:nvSpPr>
          <p:cNvPr id="4" name="Slide Number Placeholder 3">
            <a:extLst>
              <a:ext uri="{FF2B5EF4-FFF2-40B4-BE49-F238E27FC236}">
                <a16:creationId xmlns:a16="http://schemas.microsoft.com/office/drawing/2014/main" id="{EF33231D-A024-48F1-923C-670851680BDB}"/>
              </a:ext>
            </a:extLst>
          </p:cNvPr>
          <p:cNvSpPr>
            <a:spLocks noGrp="1"/>
          </p:cNvSpPr>
          <p:nvPr>
            <p:ph type="sldNum" idx="12"/>
          </p:nvPr>
        </p:nvSpPr>
        <p:spPr/>
        <p:txBody>
          <a:bodyPr/>
          <a:lstStyle/>
          <a:p>
            <a:fld id="{00000000-1234-1234-1234-123412341234}" type="slidenum">
              <a:rPr lang="en" smtClean="0"/>
              <a:pPr/>
              <a:t>9</a:t>
            </a:fld>
            <a:endParaRPr lang="en"/>
          </a:p>
        </p:txBody>
      </p:sp>
    </p:spTree>
    <p:extLst>
      <p:ext uri="{BB962C8B-B14F-4D97-AF65-F5344CB8AC3E}">
        <p14:creationId xmlns:p14="http://schemas.microsoft.com/office/powerpoint/2010/main" val="415140597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B8A81F4F2E55E4FBDABA784B1464ECD" ma:contentTypeVersion="12" ma:contentTypeDescription="Create a new document." ma:contentTypeScope="" ma:versionID="f6aea792a9eccc637ed9fd16ee5ef33b">
  <xsd:schema xmlns:xsd="http://www.w3.org/2001/XMLSchema" xmlns:xs="http://www.w3.org/2001/XMLSchema" xmlns:p="http://schemas.microsoft.com/office/2006/metadata/properties" xmlns:ns3="79f16b42-b132-4780-aebb-d6f5774fe481" targetNamespace="http://schemas.microsoft.com/office/2006/metadata/properties" ma:root="true" ma:fieldsID="519612acc1ec6e955d4463cfd4b92c4e" ns3:_="">
    <xsd:import namespace="79f16b42-b132-4780-aebb-d6f5774fe481"/>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GenerationTime" minOccurs="0"/>
                <xsd:element ref="ns3:MediaServiceEventHashCode" minOccurs="0"/>
                <xsd:element ref="ns3:MediaLengthInSeconds" minOccurs="0"/>
                <xsd:element ref="ns3:MediaServiceLocation" minOccurs="0"/>
                <xsd:element ref="ns3:MediaServiceOCR"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f16b42-b132-4780-aebb-d6f5774fe481"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descrip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79f16b42-b132-4780-aebb-d6f5774fe481" xsi:nil="true"/>
  </documentManagement>
</p:properties>
</file>

<file path=customXml/itemProps1.xml><?xml version="1.0" encoding="utf-8"?>
<ds:datastoreItem xmlns:ds="http://schemas.openxmlformats.org/officeDocument/2006/customXml" ds:itemID="{1AAB2FF7-5E4B-4DF6-A211-39FF68B643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f16b42-b132-4780-aebb-d6f5774fe4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DC7F29-C0F9-4EF0-A58E-3694C14EDF1C}">
  <ds:schemaRefs>
    <ds:schemaRef ds:uri="http://schemas.microsoft.com/sharepoint/v3/contenttype/forms"/>
  </ds:schemaRefs>
</ds:datastoreItem>
</file>

<file path=customXml/itemProps3.xml><?xml version="1.0" encoding="utf-8"?>
<ds:datastoreItem xmlns:ds="http://schemas.openxmlformats.org/officeDocument/2006/customXml" ds:itemID="{4C21DFCF-1DAF-4BAF-9BE3-5D40EA351680}">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79f16b42-b132-4780-aebb-d6f5774fe481"/>
    <ds:schemaRef ds:uri="http://purl.org/dc/terms/"/>
    <ds:schemaRef ds:uri="http://schemas.openxmlformats.org/package/2006/metadata/core-properties"/>
    <ds:schemaRef ds:uri="http://purl.org/dc/dcmityp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Template>
  <TotalTime>265</TotalTime>
  <Words>1305</Words>
  <Application>Microsoft Office PowerPoint</Application>
  <PresentationFormat>Widescreen</PresentationFormat>
  <Paragraphs>149</Paragraphs>
  <Slides>19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Nunito</vt:lpstr>
      <vt:lpstr>Trebuchet MS</vt:lpstr>
      <vt:lpstr>Wingdings 3</vt:lpstr>
      <vt:lpstr>Facet</vt:lpstr>
      <vt:lpstr>KS2 SATS 2026 </vt:lpstr>
      <vt:lpstr>When are SATs 2026? </vt:lpstr>
      <vt:lpstr>Spelling, Punctuation and Grammar: Monday 11th May</vt:lpstr>
      <vt:lpstr>Grammar paper – what does it look like?</vt:lpstr>
      <vt:lpstr>Spelling paper – what does it look like?</vt:lpstr>
      <vt:lpstr>Reading: Tuesday 12th May 2025</vt:lpstr>
      <vt:lpstr>Reading paper – what does it look like?</vt:lpstr>
      <vt:lpstr>Maths: Wednesday 13th May and Thursday 14th May</vt:lpstr>
      <vt:lpstr>Maths Paper 1 (Arithmetic)</vt:lpstr>
      <vt:lpstr>Maths Paper 1 (Arithmetic)</vt:lpstr>
      <vt:lpstr>Maths Paper 1 (Arithmetic)</vt:lpstr>
      <vt:lpstr>Maths Papers 2 and 3 (Reasoning)</vt:lpstr>
      <vt:lpstr>Maths Papers 3 (Reasoning)</vt:lpstr>
      <vt:lpstr>Scaled Scores </vt:lpstr>
      <vt:lpstr>Support   Please note that some children may be eligible for additional time of up to 25% to complete their test paper.   Procedures will be put in place to ensure that those children eligible receive the additional support required.   We have to apply for this support and supply evidence.  If a pupil is eligible for up to 25% additional time via the application form, solely because they have difficulty writing, they may be given either the additional time or a scribe, but not both.  </vt:lpstr>
      <vt:lpstr>How you can help</vt:lpstr>
      <vt:lpstr>How you can help</vt:lpstr>
      <vt:lpstr>Breakfast Club </vt:lpstr>
      <vt:lpstr>Leavers hoodies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KS2 SATS 2022</dc:title>
  <dc:creator>Aylish Brady</dc:creator>
  <cp:lastModifiedBy>Sharon Craik</cp:lastModifiedBy>
  <cp:revision>23</cp:revision>
  <cp:lastPrinted>2024-03-11T17:10:22Z</cp:lastPrinted>
  <dcterms:created xsi:type="dcterms:W3CDTF">2022-04-19T19:47:07Z</dcterms:created>
  <dcterms:modified xsi:type="dcterms:W3CDTF">2026-02-09T17:14:21Z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0x0101005B8A81F4F2E55E4FBDABA784B1464ECD</vt:lpwstr>
  </property>
</Properties>
</file>